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31" r:id="rId4"/>
    <p:sldId id="258" r:id="rId5"/>
    <p:sldId id="260" r:id="rId6"/>
    <p:sldId id="261" r:id="rId7"/>
    <p:sldId id="262" r:id="rId8"/>
    <p:sldId id="263" r:id="rId9"/>
    <p:sldId id="264" r:id="rId10"/>
    <p:sldId id="265" r:id="rId11"/>
    <p:sldId id="266" r:id="rId12"/>
    <p:sldId id="269" r:id="rId13"/>
    <p:sldId id="268"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1" r:id="rId51"/>
    <p:sldId id="306" r:id="rId52"/>
    <p:sldId id="307" r:id="rId53"/>
    <p:sldId id="309" r:id="rId54"/>
    <p:sldId id="308" r:id="rId55"/>
    <p:sldId id="310" r:id="rId56"/>
    <p:sldId id="312" r:id="rId57"/>
    <p:sldId id="313" r:id="rId58"/>
    <p:sldId id="314" r:id="rId59"/>
    <p:sldId id="311"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9" r:id="rId74"/>
    <p:sldId id="330"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678" autoAdjust="0"/>
  </p:normalViewPr>
  <p:slideViewPr>
    <p:cSldViewPr snapToGrid="0">
      <p:cViewPr varScale="1">
        <p:scale>
          <a:sx n="123" d="100"/>
          <a:sy n="123" d="100"/>
        </p:scale>
        <p:origin x="2251"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BD8-BAB8-4FCA-A861-DAB81E020D2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8E839C-6DEB-46B9-AAD6-B8E69B574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22B711E-33B9-4E7F-A2A9-839B0891CF7F}"/>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5D479194-3F2F-4060-A0F0-C686FCB6F6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A64409-CCAA-4BDB-A98F-C5E2A76496C8}"/>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17744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0FFBFF-F270-47B6-9CC2-4C40D6209C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6D8058-8FDE-481A-93F4-A33429BCAB8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5368BA-EEF2-473D-B147-25C90D38CBD8}"/>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9C931315-B5D3-4556-9783-77A5FF5AC9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26510F-5739-44B9-A210-4DEBA572ABE6}"/>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54456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EC0B1B-1B47-43CE-B39A-FB63DF1B975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C5419D5-666A-46BD-BE20-BD96683CC6B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6997B5-9206-47A1-AAB5-762EF644D364}"/>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7E597B1B-029C-4D7E-B9A2-F3CFC1C60E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3BEEA2-60B1-4462-94CC-F4541AD87CED}"/>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211211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318B82-B075-49BA-82F1-15C0B19962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D8AAE8-072A-42E4-9FB7-F79E6FA8CC0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42BAD4-7C4C-41C7-AAE5-EBD6BAA58535}"/>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D1C64FE1-A075-43CB-A467-94FABDA5EB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42FD9-45C1-4D5A-BFA8-EBB3B2A4F3E2}"/>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279054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4AE960-4D18-47D5-9EE2-87D9AD2BC66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7E728C-57D6-48AE-98C0-076AF26AB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EB69A4D-F1D1-4C0C-AFD3-15F2DA9FC3E3}"/>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ED765843-8C54-4D20-BE2A-90575A0471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ED0D77-4A5F-40A9-A4AE-A2F0268D094C}"/>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68628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DF9F2A-5D1E-4350-8460-7ECF1F84BE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FE9C6E-2CAD-4B0E-8927-F91EE4265D6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A107C0-46DC-4348-90DE-BD99AEC9F3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042E96-4C91-4F2D-9020-879D73C14DC6}"/>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6" name="页脚占位符 5">
            <a:extLst>
              <a:ext uri="{FF2B5EF4-FFF2-40B4-BE49-F238E27FC236}">
                <a16:creationId xmlns:a16="http://schemas.microsoft.com/office/drawing/2014/main" id="{01278AEA-D373-4449-97AE-8DAAA94C0C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788E04-DFCE-4F97-9ADC-29E8B4FB1D10}"/>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53611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E6BBB-2724-4D4C-9382-79A1BC63A5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3332E82-9023-4F21-96A1-0F3DE7FF8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8FFD8A3-066F-4DAB-BCB6-06428F40B31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FBC9FA2-E37D-4716-8E7D-7CF2E2705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9323C44-BFA0-4F50-8E81-F4A8A4D5F70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A3520DE-D574-4C86-A25D-6699B01DBFED}"/>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8" name="页脚占位符 7">
            <a:extLst>
              <a:ext uri="{FF2B5EF4-FFF2-40B4-BE49-F238E27FC236}">
                <a16:creationId xmlns:a16="http://schemas.microsoft.com/office/drawing/2014/main" id="{08D1A32C-080E-4129-9FE2-7CA6F300159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72F123-9342-4BF7-A6CA-38E29207FF74}"/>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343250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74E008-29DF-4329-B38E-540EC26192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82D90DB-96EC-4608-A242-9FD0019974EB}"/>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4" name="页脚占位符 3">
            <a:extLst>
              <a:ext uri="{FF2B5EF4-FFF2-40B4-BE49-F238E27FC236}">
                <a16:creationId xmlns:a16="http://schemas.microsoft.com/office/drawing/2014/main" id="{86E55061-C37C-4C47-A1F5-00184F0B6B3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48D4761-1F86-4881-9CCD-DAB69BF18B2E}"/>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413765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2FCED0-3E7D-4894-8932-A2E5F16A8A67}"/>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3" name="页脚占位符 2">
            <a:extLst>
              <a:ext uri="{FF2B5EF4-FFF2-40B4-BE49-F238E27FC236}">
                <a16:creationId xmlns:a16="http://schemas.microsoft.com/office/drawing/2014/main" id="{10233042-7113-4089-AB3D-EFF547283A7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F78B86-12E2-493D-8B11-7F0234C4B1DF}"/>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3226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202E0-1FC5-4289-A015-6484F801272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5CAC817-7C1F-433B-A282-2EC67316F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79004D0-7DAC-4ACB-975F-322EEAB7D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3A1A3F7-773E-423D-87DC-E078222E7E6E}"/>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6" name="页脚占位符 5">
            <a:extLst>
              <a:ext uri="{FF2B5EF4-FFF2-40B4-BE49-F238E27FC236}">
                <a16:creationId xmlns:a16="http://schemas.microsoft.com/office/drawing/2014/main" id="{84DABB28-4CAD-444B-B5AB-30FE366873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DE6BF3-3A3A-4092-B152-860318A4DBE8}"/>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2629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092EBE-1CC9-4222-A23B-B232FC979F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E199919-C833-4815-8CCC-95F897710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4134E6D-9421-465D-95E9-E6B0A7958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F809597-160F-413F-BD2D-820772C96BA4}"/>
              </a:ext>
            </a:extLst>
          </p:cNvPr>
          <p:cNvSpPr>
            <a:spLocks noGrp="1"/>
          </p:cNvSpPr>
          <p:nvPr>
            <p:ph type="dt" sz="half" idx="10"/>
          </p:nvPr>
        </p:nvSpPr>
        <p:spPr/>
        <p:txBody>
          <a:bodyPr/>
          <a:lstStyle/>
          <a:p>
            <a:fld id="{703C1593-3C4F-46B5-BC14-51FCBD0E3D2F}" type="datetimeFigureOut">
              <a:rPr lang="zh-CN" altLang="en-US" smtClean="0"/>
              <a:t>2025/10/13</a:t>
            </a:fld>
            <a:endParaRPr lang="zh-CN" altLang="en-US"/>
          </a:p>
        </p:txBody>
      </p:sp>
      <p:sp>
        <p:nvSpPr>
          <p:cNvPr id="6" name="页脚占位符 5">
            <a:extLst>
              <a:ext uri="{FF2B5EF4-FFF2-40B4-BE49-F238E27FC236}">
                <a16:creationId xmlns:a16="http://schemas.microsoft.com/office/drawing/2014/main" id="{8B559436-8760-4C72-92D7-71EE3C45F4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DC7A1A-AC25-4C11-9D60-8BC8C6EC8453}"/>
              </a:ext>
            </a:extLst>
          </p:cNvPr>
          <p:cNvSpPr>
            <a:spLocks noGrp="1"/>
          </p:cNvSpPr>
          <p:nvPr>
            <p:ph type="sldNum" sz="quarter" idx="12"/>
          </p:nvPr>
        </p:nvSpPr>
        <p:spPr/>
        <p:txBody>
          <a:body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75342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7C5E21-779A-4D61-BB46-A85F5AE24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8180A3B-77B0-4DA8-935B-CF705FACB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C1F04B-03D9-4434-B233-2E809830D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C1593-3C4F-46B5-BC14-51FCBD0E3D2F}" type="datetimeFigureOut">
              <a:rPr lang="zh-CN" altLang="en-US" smtClean="0"/>
              <a:t>2025/10/13</a:t>
            </a:fld>
            <a:endParaRPr lang="zh-CN" altLang="en-US"/>
          </a:p>
        </p:txBody>
      </p:sp>
      <p:sp>
        <p:nvSpPr>
          <p:cNvPr id="5" name="页脚占位符 4">
            <a:extLst>
              <a:ext uri="{FF2B5EF4-FFF2-40B4-BE49-F238E27FC236}">
                <a16:creationId xmlns:a16="http://schemas.microsoft.com/office/drawing/2014/main" id="{3C37F108-DA85-4F69-BAE8-67AC6D50A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10D40A9-3A97-41DD-96BD-0EE622BBC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2F395-73EA-4D68-82F1-7491ADF95F64}" type="slidenum">
              <a:rPr lang="zh-CN" altLang="en-US" smtClean="0"/>
              <a:t>‹#›</a:t>
            </a:fld>
            <a:endParaRPr lang="zh-CN" altLang="en-US"/>
          </a:p>
        </p:txBody>
      </p:sp>
    </p:spTree>
    <p:extLst>
      <p:ext uri="{BB962C8B-B14F-4D97-AF65-F5344CB8AC3E}">
        <p14:creationId xmlns:p14="http://schemas.microsoft.com/office/powerpoint/2010/main" val="328828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59DF6-96CE-430D-B6A6-744743A28758}"/>
              </a:ext>
            </a:extLst>
          </p:cNvPr>
          <p:cNvSpPr>
            <a:spLocks noGrp="1"/>
          </p:cNvSpPr>
          <p:nvPr>
            <p:ph type="ctrTitle"/>
          </p:nvPr>
        </p:nvSpPr>
        <p:spPr/>
        <p:txBody>
          <a:bodyPr/>
          <a:lstStyle/>
          <a:p>
            <a:r>
              <a:rPr lang="zh-CN" altLang="en-US">
                <a:latin typeface="华文楷体" panose="02010600040101010101" pitchFamily="2" charset="-122"/>
                <a:ea typeface="华文楷体" panose="02010600040101010101" pitchFamily="2" charset="-122"/>
              </a:rPr>
              <a:t>经验分享</a:t>
            </a:r>
          </a:p>
        </p:txBody>
      </p:sp>
      <p:sp>
        <p:nvSpPr>
          <p:cNvPr id="3" name="副标题 2">
            <a:extLst>
              <a:ext uri="{FF2B5EF4-FFF2-40B4-BE49-F238E27FC236}">
                <a16:creationId xmlns:a16="http://schemas.microsoft.com/office/drawing/2014/main" id="{7CF2E5EB-9CE8-45B3-A147-20ED8A067C8F}"/>
              </a:ext>
            </a:extLst>
          </p:cNvPr>
          <p:cNvSpPr>
            <a:spLocks noGrp="1"/>
          </p:cNvSpPr>
          <p:nvPr>
            <p:ph type="subTitle" idx="1"/>
          </p:nvPr>
        </p:nvSpPr>
        <p:spPr/>
        <p:txBody>
          <a:bodyPr>
            <a:normAutofit lnSpcReduction="10000"/>
          </a:bodyPr>
          <a:lstStyle/>
          <a:p>
            <a:r>
              <a:rPr lang="zh-CN" altLang="en-US">
                <a:latin typeface="华文楷体" panose="02010600040101010101" pitchFamily="2" charset="-122"/>
                <a:ea typeface="华文楷体" panose="02010600040101010101" pitchFamily="2" charset="-122"/>
              </a:rPr>
              <a:t>人工智能 </a:t>
            </a:r>
            <a:r>
              <a:rPr lang="en-US" altLang="zh-CN">
                <a:latin typeface="华文楷体" panose="02010600040101010101" pitchFamily="2" charset="-122"/>
                <a:ea typeface="华文楷体" panose="02010600040101010101" pitchFamily="2" charset="-122"/>
              </a:rPr>
              <a:t>2202</a:t>
            </a:r>
            <a:r>
              <a:rPr lang="zh-CN" altLang="en-US">
                <a:latin typeface="华文楷体" panose="02010600040101010101" pitchFamily="2" charset="-122"/>
                <a:ea typeface="华文楷体" panose="02010600040101010101" pitchFamily="2" charset="-122"/>
              </a:rPr>
              <a:t> 高宁</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r>
              <a:rPr lang="zh-CN" altLang="en-US" sz="1600">
                <a:latin typeface="华文楷体" panose="02010600040101010101" pitchFamily="2" charset="-122"/>
                <a:ea typeface="华文楷体" panose="02010600040101010101" pitchFamily="2" charset="-122"/>
              </a:rPr>
              <a:t>本文件为 </a:t>
            </a:r>
            <a:r>
              <a:rPr lang="en-US" altLang="zh-CN" sz="1600">
                <a:latin typeface="华文楷体" panose="02010600040101010101" pitchFamily="2" charset="-122"/>
                <a:ea typeface="华文楷体" panose="02010600040101010101" pitchFamily="2" charset="-122"/>
              </a:rPr>
              <a:t>2025 </a:t>
            </a:r>
            <a:r>
              <a:rPr lang="zh-CN" altLang="en-US" sz="1600">
                <a:latin typeface="华文楷体" panose="02010600040101010101" pitchFamily="2" charset="-122"/>
                <a:ea typeface="华文楷体" panose="02010600040101010101" pitchFamily="2" charset="-122"/>
              </a:rPr>
              <a:t>年 </a:t>
            </a:r>
            <a:r>
              <a:rPr lang="en-US" altLang="zh-CN" sz="1600">
                <a:latin typeface="华文楷体" panose="02010600040101010101" pitchFamily="2" charset="-122"/>
                <a:ea typeface="华文楷体" panose="02010600040101010101" pitchFamily="2" charset="-122"/>
              </a:rPr>
              <a:t>10 </a:t>
            </a:r>
            <a:r>
              <a:rPr lang="zh-CN" altLang="en-US" sz="1600">
                <a:latin typeface="华文楷体" panose="02010600040101010101" pitchFamily="2" charset="-122"/>
                <a:ea typeface="华文楷体" panose="02010600040101010101" pitchFamily="2" charset="-122"/>
              </a:rPr>
              <a:t>月 </a:t>
            </a:r>
            <a:r>
              <a:rPr lang="en-US" altLang="zh-CN" sz="1600">
                <a:latin typeface="华文楷体" panose="02010600040101010101" pitchFamily="2" charset="-122"/>
                <a:ea typeface="华文楷体" panose="02010600040101010101" pitchFamily="2" charset="-122"/>
              </a:rPr>
              <a:t>12 </a:t>
            </a:r>
            <a:r>
              <a:rPr lang="zh-CN" altLang="en-US" sz="1600">
                <a:latin typeface="华文楷体" panose="02010600040101010101" pitchFamily="2" charset="-122"/>
                <a:ea typeface="华文楷体" panose="02010600040101010101" pitchFamily="2" charset="-122"/>
              </a:rPr>
              <a:t>日本人进行 </a:t>
            </a:r>
            <a:r>
              <a:rPr lang="en-US" altLang="zh-CN" sz="1600">
                <a:latin typeface="华文楷体" panose="02010600040101010101" pitchFamily="2" charset="-122"/>
                <a:ea typeface="华文楷体" panose="02010600040101010101" pitchFamily="2" charset="-122"/>
              </a:rPr>
              <a:t>AI </a:t>
            </a:r>
            <a:r>
              <a:rPr lang="zh-CN" altLang="en-US" sz="1600">
                <a:latin typeface="华文楷体" panose="02010600040101010101" pitchFamily="2" charset="-122"/>
                <a:ea typeface="华文楷体" panose="02010600040101010101" pitchFamily="2" charset="-122"/>
              </a:rPr>
              <a:t>学组相关分享所使用 </a:t>
            </a:r>
            <a:r>
              <a:rPr lang="en-US" altLang="zh-CN" sz="1600">
                <a:latin typeface="华文楷体" panose="02010600040101010101" pitchFamily="2" charset="-122"/>
                <a:ea typeface="华文楷体" panose="02010600040101010101" pitchFamily="2" charset="-122"/>
              </a:rPr>
              <a:t>PPT</a:t>
            </a:r>
            <a:r>
              <a:rPr lang="zh-CN" altLang="en-US" sz="1600">
                <a:latin typeface="华文楷体" panose="02010600040101010101" pitchFamily="2" charset="-122"/>
                <a:ea typeface="华文楷体" panose="02010600040101010101" pitchFamily="2" charset="-122"/>
              </a:rPr>
              <a:t>，仅代表个人的学习方法以及学习思路，以及部分常识性内容，这些内容仅供参考，部分文字内容包含一些为演讲考量的夸张成分，请以分享当天相关内容为准。</a:t>
            </a:r>
            <a:endParaRPr lang="zh-CN" altLang="en-US">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55941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奖学金排名？</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Diffenerece</a:t>
            </a:r>
          </a:p>
          <a:p>
            <a:pPr lvl="1"/>
            <a:r>
              <a:rPr lang="zh-CN" altLang="en-US">
                <a:latin typeface="华文楷体" panose="02010600040101010101" pitchFamily="2" charset="-122"/>
                <a:ea typeface="华文楷体" panose="02010600040101010101" pitchFamily="2" charset="-122"/>
              </a:rPr>
              <a:t>奖学金排名：</a:t>
            </a:r>
            <a:r>
              <a:rPr lang="en-US" altLang="zh-CN">
                <a:latin typeface="华文楷体" panose="02010600040101010101" pitchFamily="2" charset="-122"/>
                <a:ea typeface="华文楷体" panose="02010600040101010101" pitchFamily="2" charset="-122"/>
              </a:rPr>
              <a:t>80% </a:t>
            </a:r>
            <a:r>
              <a:rPr lang="zh-CN" altLang="en-US">
                <a:latin typeface="华文楷体" panose="02010600040101010101" pitchFamily="2" charset="-122"/>
                <a:ea typeface="华文楷体" panose="02010600040101010101" pitchFamily="2" charset="-122"/>
              </a:rPr>
              <a:t>智育分 </a:t>
            </a:r>
            <a:r>
              <a:rPr lang="en-US" altLang="zh-CN">
                <a:latin typeface="华文楷体" panose="02010600040101010101" pitchFamily="2" charset="-122"/>
                <a:ea typeface="华文楷体" panose="02010600040101010101" pitchFamily="2" charset="-122"/>
              </a:rPr>
              <a:t>+ 20% </a:t>
            </a:r>
            <a:r>
              <a:rPr lang="zh-CN" altLang="en-US">
                <a:latin typeface="华文楷体" panose="02010600040101010101" pitchFamily="2" charset="-122"/>
                <a:ea typeface="华文楷体" panose="02010600040101010101" pitchFamily="2" charset="-122"/>
              </a:rPr>
              <a:t>德育分，包括全部课程</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保研排名：</a:t>
            </a:r>
            <a:r>
              <a:rPr lang="en-US" altLang="zh-CN">
                <a:latin typeface="华文楷体" panose="02010600040101010101" pitchFamily="2" charset="-122"/>
                <a:ea typeface="华文楷体" panose="02010600040101010101" pitchFamily="2" charset="-122"/>
              </a:rPr>
              <a:t> 90% </a:t>
            </a:r>
            <a:r>
              <a:rPr lang="zh-CN" altLang="en-US">
                <a:latin typeface="华文楷体" panose="02010600040101010101" pitchFamily="2" charset="-122"/>
                <a:ea typeface="华文楷体" panose="02010600040101010101" pitchFamily="2" charset="-122"/>
              </a:rPr>
              <a:t>智育分 </a:t>
            </a:r>
            <a:r>
              <a:rPr lang="en-US" altLang="zh-CN">
                <a:latin typeface="华文楷体" panose="02010600040101010101" pitchFamily="2" charset="-122"/>
                <a:ea typeface="华文楷体" panose="02010600040101010101" pitchFamily="2" charset="-122"/>
              </a:rPr>
              <a:t>+ 10% </a:t>
            </a:r>
            <a:r>
              <a:rPr lang="zh-CN" altLang="en-US">
                <a:latin typeface="华文楷体" panose="02010600040101010101" pitchFamily="2" charset="-122"/>
                <a:ea typeface="华文楷体" panose="02010600040101010101" pitchFamily="2" charset="-122"/>
              </a:rPr>
              <a:t>德育分，仅包括必修课程</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56258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保研排名的组成</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5349240" cy="4351338"/>
          </a:xfrm>
        </p:spPr>
        <p:txBody>
          <a:bodyPr/>
          <a:lstStyle/>
          <a:p>
            <a:r>
              <a:rPr lang="en-US" altLang="zh-CN">
                <a:latin typeface="华文楷体" panose="02010600040101010101" pitchFamily="2" charset="-122"/>
                <a:ea typeface="华文楷体" panose="02010600040101010101" pitchFamily="2" charset="-122"/>
              </a:rPr>
              <a:t>90% </a:t>
            </a:r>
            <a:r>
              <a:rPr lang="zh-CN" altLang="en-US">
                <a:latin typeface="华文楷体" panose="02010600040101010101" pitchFamily="2" charset="-122"/>
                <a:ea typeface="华文楷体" panose="02010600040101010101" pitchFamily="2" charset="-122"/>
              </a:rPr>
              <a:t>智育分</a:t>
            </a:r>
            <a:endParaRPr lang="en-US" altLang="zh-CN">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不包含专业选修课</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选修课</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按照学分进行加权</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可以根据奖学金排名进行一定推断</a:t>
            </a:r>
            <a:endParaRPr lang="en-US" altLang="zh-CN" strike="sngStrike">
              <a:latin typeface="华文楷体" panose="02010600040101010101" pitchFamily="2" charset="-122"/>
              <a:ea typeface="华文楷体" panose="02010600040101010101" pitchFamily="2" charset="-122"/>
            </a:endParaRP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德育分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70 </a:t>
            </a:r>
            <a:r>
              <a:rPr lang="zh-CN" altLang="en-US">
                <a:latin typeface="华文楷体" panose="02010600040101010101" pitchFamily="2" charset="-122"/>
                <a:ea typeface="华文楷体" panose="02010600040101010101" pitchFamily="2" charset="-122"/>
              </a:rPr>
              <a:t>分基础分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分竞赛加分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若干杂项</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7649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保研排名的组成</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5349240" cy="4351338"/>
          </a:xfrm>
        </p:spPr>
        <p:txBody>
          <a:bodyPr/>
          <a:lstStyle/>
          <a:p>
            <a:r>
              <a:rPr lang="en-US" altLang="zh-CN">
                <a:latin typeface="华文楷体" panose="02010600040101010101" pitchFamily="2" charset="-122"/>
                <a:ea typeface="华文楷体" panose="02010600040101010101" pitchFamily="2" charset="-122"/>
              </a:rPr>
              <a:t>90% </a:t>
            </a:r>
            <a:r>
              <a:rPr lang="zh-CN" altLang="en-US">
                <a:latin typeface="华文楷体" panose="02010600040101010101" pitchFamily="2" charset="-122"/>
                <a:ea typeface="华文楷体" panose="02010600040101010101" pitchFamily="2" charset="-122"/>
              </a:rPr>
              <a:t>智育分</a:t>
            </a:r>
            <a:endParaRPr lang="en-US" altLang="zh-CN">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不包含专业选修课</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选修课</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按照学分进行加权</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可以根据奖学金排名进行一定推断</a:t>
            </a:r>
            <a:endParaRPr lang="en-US" altLang="zh-CN" strike="sngStrike">
              <a:latin typeface="华文楷体" panose="02010600040101010101" pitchFamily="2" charset="-122"/>
              <a:ea typeface="华文楷体" panose="02010600040101010101" pitchFamily="2" charset="-122"/>
            </a:endParaRP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德育分</a:t>
            </a:r>
            <a:endParaRPr lang="en-US" altLang="zh-CN">
              <a:latin typeface="华文楷体" panose="02010600040101010101" pitchFamily="2" charset="-122"/>
              <a:ea typeface="华文楷体" panose="02010600040101010101" pitchFamily="2" charset="-122"/>
            </a:endParaRPr>
          </a:p>
          <a:p>
            <a:pPr lvl="1"/>
            <a:r>
              <a:rPr lang="en-US" altLang="zh-CN" strike="sngStrike">
                <a:latin typeface="华文楷体" panose="02010600040101010101" pitchFamily="2" charset="-122"/>
                <a:ea typeface="华文楷体" panose="02010600040101010101" pitchFamily="2" charset="-122"/>
              </a:rPr>
              <a:t>70 </a:t>
            </a:r>
            <a:r>
              <a:rPr lang="zh-CN" altLang="en-US" strike="sngStrike">
                <a:latin typeface="华文楷体" panose="02010600040101010101" pitchFamily="2" charset="-122"/>
                <a:ea typeface="华文楷体" panose="02010600040101010101" pitchFamily="2" charset="-122"/>
              </a:rPr>
              <a:t>分基础分</a:t>
            </a:r>
            <a:endParaRPr lang="en-US" altLang="zh-CN" strike="sngStrike">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分竞赛加分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若干杂项</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集体活动分</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志愿学时</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社团任职</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16007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保研是什么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有推免资格</a:t>
            </a:r>
            <a:endParaRPr lang="en-US" altLang="zh-CN">
              <a:latin typeface="华文楷体" panose="02010600040101010101" pitchFamily="2" charset="-122"/>
              <a:ea typeface="华文楷体" panose="02010600040101010101" pitchFamily="2" charset="-122"/>
            </a:endParaRPr>
          </a:p>
          <a:p>
            <a:pPr lvl="1"/>
            <a:r>
              <a:rPr lang="en-US" altLang="zh-CN" strike="sngStrike">
                <a:latin typeface="华文楷体" panose="02010600040101010101" pitchFamily="2" charset="-122"/>
                <a:ea typeface="华文楷体" panose="02010600040101010101" pitchFamily="2" charset="-122"/>
              </a:rPr>
              <a:t>90%</a:t>
            </a:r>
            <a:r>
              <a:rPr lang="zh-CN" altLang="en-US" strike="sngStrike">
                <a:latin typeface="华文楷体" panose="02010600040101010101" pitchFamily="2" charset="-122"/>
                <a:ea typeface="华文楷体" panose="02010600040101010101" pitchFamily="2" charset="-122"/>
              </a:rPr>
              <a:t>智育分</a:t>
            </a:r>
            <a:r>
              <a:rPr lang="en-US" altLang="zh-CN" strike="sngStrike">
                <a:latin typeface="华文楷体" panose="02010600040101010101" pitchFamily="2" charset="-122"/>
                <a:ea typeface="华文楷体" panose="02010600040101010101" pitchFamily="2" charset="-122"/>
              </a:rPr>
              <a:t>+10%</a:t>
            </a:r>
            <a:r>
              <a:rPr lang="zh-CN" altLang="en-US" strike="sngStrike">
                <a:latin typeface="华文楷体" panose="02010600040101010101" pitchFamily="2" charset="-122"/>
                <a:ea typeface="华文楷体" panose="02010600040101010101" pitchFamily="2" charset="-122"/>
              </a:rPr>
              <a:t>德育分</a:t>
            </a:r>
            <a:endParaRPr lang="en-US" altLang="zh-CN" strike="sngStrike">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竞赛加分</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A/B </a:t>
            </a:r>
            <a:r>
              <a:rPr lang="zh-CN" altLang="en-US">
                <a:latin typeface="华文楷体" panose="02010600040101010101" pitchFamily="2" charset="-122"/>
                <a:ea typeface="华文楷体" panose="02010600040101010101" pitchFamily="2" charset="-122"/>
              </a:rPr>
              <a:t>类竞赛</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出国交换加分</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3/2 </a:t>
            </a:r>
            <a:r>
              <a:rPr lang="zh-CN" altLang="en-US">
                <a:latin typeface="华文楷体" panose="02010600040101010101" pitchFamily="2" charset="-122"/>
                <a:ea typeface="华文楷体" panose="02010600040101010101" pitchFamily="2" charset="-122"/>
              </a:rPr>
              <a:t>分</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华文楷体" panose="02010600040101010101" pitchFamily="2" charset="-122"/>
                <a:ea typeface="华文楷体" panose="02010600040101010101" pitchFamily="2" charset="-122"/>
              </a:rPr>
              <a:t>有学校 </a:t>
            </a:r>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夏令营</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预推免</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完整流程</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通知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投递简历</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入营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笔试面试机试</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优营</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评价体系</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4009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竞赛加分</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竞赛天梯图</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XCPC</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ICPC/CCPC</a:t>
            </a:r>
            <a:r>
              <a:rPr lang="zh-CN" altLang="en-US">
                <a:latin typeface="华文楷体" panose="02010600040101010101" pitchFamily="2" charset="-122"/>
                <a:ea typeface="华文楷体" panose="02010600040101010101" pitchFamily="2" charset="-122"/>
              </a:rPr>
              <a:t>）</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RM/RC</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For Robotics Track</a:t>
            </a:r>
            <a:r>
              <a:rPr lang="zh-CN" altLang="en-US">
                <a:latin typeface="华文楷体" panose="02010600040101010101" pitchFamily="2" charset="-122"/>
                <a:ea typeface="华文楷体" panose="02010600040101010101" pitchFamily="2" charset="-122"/>
              </a:rPr>
              <a:t>）</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etc.</a:t>
            </a:r>
          </a:p>
        </p:txBody>
      </p:sp>
    </p:spTree>
    <p:extLst>
      <p:ext uri="{BB962C8B-B14F-4D97-AF65-F5344CB8AC3E}">
        <p14:creationId xmlns:p14="http://schemas.microsoft.com/office/powerpoint/2010/main" val="27248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数学建模？</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没有必要进行专业训练</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假如只花费三天时间，未尝不可以进行一次抽奖</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作图或许很重要</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除竞赛加分外，含金量≈</a:t>
            </a:r>
            <a:r>
              <a:rPr lang="en-US" altLang="zh-CN">
                <a:latin typeface="华文楷体" panose="02010600040101010101" pitchFamily="2" charset="-122"/>
                <a:ea typeface="华文楷体" panose="02010600040101010101" pitchFamily="2" charset="-122"/>
              </a:rPr>
              <a:t>0</a:t>
            </a:r>
          </a:p>
        </p:txBody>
      </p:sp>
    </p:spTree>
    <p:extLst>
      <p:ext uri="{BB962C8B-B14F-4D97-AF65-F5344CB8AC3E}">
        <p14:creationId xmlns:p14="http://schemas.microsoft.com/office/powerpoint/2010/main" val="31410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我是否</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应该参加哪些竞赛？</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永远只参加自己有能力获奖的竞赛</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5239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竞赛绝非锻炼个人能力的 </a:t>
            </a:r>
            <a:r>
              <a:rPr lang="en-US" altLang="zh-CN">
                <a:latin typeface="华文楷体" panose="02010600040101010101" pitchFamily="2" charset="-122"/>
                <a:ea typeface="华文楷体" panose="02010600040101010101" pitchFamily="2" charset="-122"/>
              </a:rPr>
              <a:t>Best Practice</a:t>
            </a:r>
            <a:endParaRPr lang="zh-CN" altLang="en-US">
              <a:latin typeface="华文楷体" panose="02010600040101010101" pitchFamily="2" charset="-122"/>
              <a:ea typeface="华文楷体" panose="02010600040101010101" pitchFamily="2" charset="-122"/>
            </a:endParaRP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尽管 </a:t>
            </a:r>
            <a:r>
              <a:rPr lang="en-US" altLang="zh-CN">
                <a:latin typeface="华文楷体" panose="02010600040101010101" pitchFamily="2" charset="-122"/>
                <a:ea typeface="华文楷体" panose="02010600040101010101" pitchFamily="2" charset="-122"/>
              </a:rPr>
              <a:t>Do to Learn </a:t>
            </a:r>
            <a:r>
              <a:rPr lang="zh-CN" altLang="en-US">
                <a:latin typeface="华文楷体" panose="02010600040101010101" pitchFamily="2" charset="-122"/>
                <a:ea typeface="华文楷体" panose="02010600040101010101" pitchFamily="2" charset="-122"/>
              </a:rPr>
              <a:t>是一个很关键的技巧，但是具有一些前提</a:t>
            </a:r>
            <a:r>
              <a:rPr lang="en-US" altLang="zh-CN">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273029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知道你在做什么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对需要掌握的技术栈</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领域完整的认知</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尽可能以最佳实践的做法作为教程</a:t>
            </a:r>
          </a:p>
          <a:p>
            <a:pPr lvl="1"/>
            <a:r>
              <a:rPr lang="zh-CN" altLang="en-US">
                <a:latin typeface="华文楷体" panose="02010600040101010101" pitchFamily="2" charset="-122"/>
                <a:ea typeface="华文楷体" panose="02010600040101010101" pitchFamily="2" charset="-122"/>
              </a:rPr>
              <a:t>清楚知道自己每一步在做什么，后果是什么</a:t>
            </a:r>
          </a:p>
        </p:txBody>
      </p:sp>
    </p:spTree>
    <p:extLst>
      <p:ext uri="{BB962C8B-B14F-4D97-AF65-F5344CB8AC3E}">
        <p14:creationId xmlns:p14="http://schemas.microsoft.com/office/powerpoint/2010/main" val="25181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Case 1</a:t>
            </a:r>
            <a:r>
              <a:rPr lang="zh-CN" altLang="en-US">
                <a:latin typeface="华文楷体" panose="02010600040101010101" pitchFamily="2" charset="-122"/>
                <a:ea typeface="华文楷体" panose="02010600040101010101" pitchFamily="2" charset="-122"/>
              </a:rPr>
              <a:t>：腾飞杯中的 </a:t>
            </a:r>
            <a:r>
              <a:rPr lang="en-US" altLang="zh-CN">
                <a:latin typeface="华文楷体" panose="02010600040101010101" pitchFamily="2" charset="-122"/>
                <a:ea typeface="华文楷体" panose="02010600040101010101" pitchFamily="2" charset="-122"/>
              </a:rPr>
              <a:t>YOLO </a:t>
            </a:r>
            <a:r>
              <a:rPr lang="zh-CN" altLang="en-US">
                <a:latin typeface="华文楷体" panose="02010600040101010101" pitchFamily="2" charset="-122"/>
                <a:ea typeface="华文楷体" panose="02010600040101010101" pitchFamily="2" charset="-122"/>
              </a:rPr>
              <a:t>神经网络</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你的名字叫做小王，是人工智能 </a:t>
            </a:r>
            <a:r>
              <a:rPr lang="en-US" altLang="zh-CN">
                <a:latin typeface="华文楷体" panose="02010600040101010101" pitchFamily="2" charset="-122"/>
                <a:ea typeface="华文楷体" panose="02010600040101010101" pitchFamily="2" charset="-122"/>
              </a:rPr>
              <a:t>24 </a:t>
            </a:r>
            <a:r>
              <a:rPr lang="zh-CN" altLang="en-US">
                <a:latin typeface="华文楷体" panose="02010600040101010101" pitchFamily="2" charset="-122"/>
                <a:ea typeface="华文楷体" panose="02010600040101010101" pitchFamily="2" charset="-122"/>
              </a:rPr>
              <a:t>级的一位同学，伴随着学校腾飞杯的举办，你认为参加腾飞杯是锻炼你的能力的一个好机会。你在自动化的朋友听说了你的想法，以“你是人工智能专业的，一定很擅长人工智能吧”为理由，邀请你加入他们的“车牌号识别”智能交通智慧城市赋能新西安的项目，于是你需要实现识别车牌号。</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6755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Table of Content</a:t>
            </a:r>
            <a:endParaRPr lang="zh-CN" altLang="en-US">
              <a:latin typeface="华文楷体" panose="02010600040101010101" pitchFamily="2" charset="-122"/>
              <a:ea typeface="华文楷体" panose="02010600040101010101" pitchFamily="2" charset="-122"/>
            </a:endParaRP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保研相关</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保研形势</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保研流程</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一些建议等</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科研</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长期发展相关</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学什么，如何学</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科研节奏</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一些建议等</a:t>
            </a:r>
          </a:p>
        </p:txBody>
      </p:sp>
    </p:spTree>
    <p:extLst>
      <p:ext uri="{BB962C8B-B14F-4D97-AF65-F5344CB8AC3E}">
        <p14:creationId xmlns:p14="http://schemas.microsoft.com/office/powerpoint/2010/main" val="153256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Case 1</a:t>
            </a:r>
            <a:r>
              <a:rPr lang="zh-CN" altLang="en-US">
                <a:latin typeface="华文楷体" panose="02010600040101010101" pitchFamily="2" charset="-122"/>
                <a:ea typeface="华文楷体" panose="02010600040101010101" pitchFamily="2" charset="-122"/>
              </a:rPr>
              <a:t>：腾飞杯中的 </a:t>
            </a:r>
            <a:r>
              <a:rPr lang="en-US" altLang="zh-CN">
                <a:latin typeface="华文楷体" panose="02010600040101010101" pitchFamily="2" charset="-122"/>
                <a:ea typeface="华文楷体" panose="02010600040101010101" pitchFamily="2" charset="-122"/>
              </a:rPr>
              <a:t>YOLO </a:t>
            </a:r>
            <a:r>
              <a:rPr lang="zh-CN" altLang="en-US">
                <a:latin typeface="华文楷体" panose="02010600040101010101" pitchFamily="2" charset="-122"/>
                <a:ea typeface="华文楷体" panose="02010600040101010101" pitchFamily="2" charset="-122"/>
              </a:rPr>
              <a:t>神经网络</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787717"/>
            <a:ext cx="5257801" cy="5550343"/>
          </a:xfrm>
        </p:spPr>
        <p:txBody>
          <a:bodyPr>
            <a:normAutofit/>
          </a:bodyPr>
          <a:lstStyle/>
          <a:p>
            <a:r>
              <a:rPr lang="zh-CN" altLang="en-US" sz="2400">
                <a:latin typeface="华文楷体" panose="02010600040101010101" pitchFamily="2" charset="-122"/>
                <a:ea typeface="华文楷体" panose="02010600040101010101" pitchFamily="2" charset="-122"/>
              </a:rPr>
              <a:t>在网上查阅资料</a:t>
            </a:r>
            <a:endParaRPr lang="en-US" altLang="zh-CN" sz="24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在 </a:t>
            </a:r>
            <a:r>
              <a:rPr lang="en-US" altLang="zh-CN" sz="2400">
                <a:latin typeface="华文楷体" panose="02010600040101010101" pitchFamily="2" charset="-122"/>
                <a:ea typeface="华文楷体" panose="02010600040101010101" pitchFamily="2" charset="-122"/>
              </a:rPr>
              <a:t>Bilibili </a:t>
            </a:r>
            <a:r>
              <a:rPr lang="zh-CN" altLang="en-US" sz="2400">
                <a:latin typeface="华文楷体" panose="02010600040101010101" pitchFamily="2" charset="-122"/>
                <a:ea typeface="华文楷体" panose="02010600040101010101" pitchFamily="2" charset="-122"/>
              </a:rPr>
              <a:t>看到了一些 </a:t>
            </a:r>
            <a:r>
              <a:rPr lang="en-US" altLang="zh-CN" sz="2400">
                <a:latin typeface="华文楷体" panose="02010600040101010101" pitchFamily="2" charset="-122"/>
                <a:ea typeface="华文楷体" panose="02010600040101010101" pitchFamily="2" charset="-122"/>
              </a:rPr>
              <a:t>Up </a:t>
            </a:r>
            <a:r>
              <a:rPr lang="zh-CN" altLang="en-US" sz="2400">
                <a:latin typeface="华文楷体" panose="02010600040101010101" pitchFamily="2" charset="-122"/>
                <a:ea typeface="华文楷体" panose="02010600040101010101" pitchFamily="2" charset="-122"/>
              </a:rPr>
              <a:t>的效果演示</a:t>
            </a:r>
            <a:endParaRPr lang="en-US" altLang="zh-CN" sz="24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求资料</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费劲开始配置环境</a:t>
            </a:r>
            <a:endParaRPr lang="en-US" altLang="zh-CN" sz="2000">
              <a:latin typeface="华文楷体" panose="02010600040101010101" pitchFamily="2" charset="-122"/>
              <a:ea typeface="华文楷体" panose="02010600040101010101" pitchFamily="2" charset="-122"/>
            </a:endParaRPr>
          </a:p>
          <a:p>
            <a:pPr lvl="2"/>
            <a:r>
              <a:rPr lang="zh-CN" altLang="en-US" sz="1800">
                <a:latin typeface="华文楷体" panose="02010600040101010101" pitchFamily="2" charset="-122"/>
                <a:ea typeface="华文楷体" panose="02010600040101010101" pitchFamily="2" charset="-122"/>
              </a:rPr>
              <a:t>发现需要在 </a:t>
            </a:r>
            <a:r>
              <a:rPr lang="en-US" altLang="zh-CN" sz="1800">
                <a:latin typeface="华文楷体" panose="02010600040101010101" pitchFamily="2" charset="-122"/>
                <a:ea typeface="华文楷体" panose="02010600040101010101" pitchFamily="2" charset="-122"/>
              </a:rPr>
              <a:t>Windows </a:t>
            </a:r>
            <a:r>
              <a:rPr lang="zh-CN" altLang="en-US" sz="1800">
                <a:latin typeface="华文楷体" panose="02010600040101010101" pitchFamily="2" charset="-122"/>
                <a:ea typeface="华文楷体" panose="02010600040101010101" pitchFamily="2" charset="-122"/>
              </a:rPr>
              <a:t>中配置 </a:t>
            </a:r>
            <a:r>
              <a:rPr lang="en-US" altLang="zh-CN" sz="1800">
                <a:latin typeface="华文楷体" panose="02010600040101010101" pitchFamily="2" charset="-122"/>
                <a:ea typeface="华文楷体" panose="02010600040101010101" pitchFamily="2" charset="-122"/>
              </a:rPr>
              <a:t>CUDA </a:t>
            </a:r>
            <a:r>
              <a:rPr lang="zh-CN" altLang="en-US" sz="1800">
                <a:latin typeface="华文楷体" panose="02010600040101010101" pitchFamily="2" charset="-122"/>
                <a:ea typeface="华文楷体" panose="02010600040101010101" pitchFamily="2" charset="-122"/>
              </a:rPr>
              <a:t>环境</a:t>
            </a:r>
            <a:endParaRPr lang="en-US" altLang="zh-CN" sz="1800">
              <a:latin typeface="华文楷体" panose="02010600040101010101" pitchFamily="2" charset="-122"/>
              <a:ea typeface="华文楷体" panose="02010600040101010101" pitchFamily="2" charset="-122"/>
            </a:endParaRPr>
          </a:p>
          <a:p>
            <a:pPr lvl="2"/>
            <a:r>
              <a:rPr lang="zh-CN" altLang="en-US" sz="1800">
                <a:latin typeface="华文楷体" panose="02010600040101010101" pitchFamily="2" charset="-122"/>
                <a:ea typeface="华文楷体" panose="02010600040101010101" pitchFamily="2" charset="-122"/>
              </a:rPr>
              <a:t>前往 </a:t>
            </a:r>
            <a:r>
              <a:rPr lang="en-US" altLang="zh-CN" sz="1800">
                <a:latin typeface="华文楷体" panose="02010600040101010101" pitchFamily="2" charset="-122"/>
                <a:ea typeface="华文楷体" panose="02010600040101010101" pitchFamily="2" charset="-122"/>
              </a:rPr>
              <a:t>Nvidia </a:t>
            </a:r>
            <a:r>
              <a:rPr lang="zh-CN" altLang="en-US" sz="1800">
                <a:latin typeface="华文楷体" panose="02010600040101010101" pitchFamily="2" charset="-122"/>
                <a:ea typeface="华文楷体" panose="02010600040101010101" pitchFamily="2" charset="-122"/>
              </a:rPr>
              <a:t>官网 </a:t>
            </a:r>
            <a:r>
              <a:rPr lang="en-US" altLang="zh-CN" sz="1800">
                <a:latin typeface="华文楷体" panose="02010600040101010101" pitchFamily="2" charset="-122"/>
                <a:ea typeface="华文楷体" panose="02010600040101010101" pitchFamily="2" charset="-122"/>
              </a:rPr>
              <a:t>+ Bilibili </a:t>
            </a:r>
            <a:r>
              <a:rPr lang="zh-CN" altLang="en-US" sz="1800">
                <a:latin typeface="华文楷体" panose="02010600040101010101" pitchFamily="2" charset="-122"/>
                <a:ea typeface="华文楷体" panose="02010600040101010101" pitchFamily="2" charset="-122"/>
              </a:rPr>
              <a:t>教程</a:t>
            </a:r>
            <a:endParaRPr lang="en-US" altLang="zh-CN" sz="18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逐行阅读代码，增加对项目的理解</a:t>
            </a:r>
            <a:endParaRPr lang="en-US" altLang="zh-CN" sz="24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想要自己跑一遍训练，于是开始准备数据</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在数据格式上浪费大量的时间</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最后艰难运行成功</a:t>
            </a:r>
            <a:endParaRPr lang="en-US" altLang="zh-CN" sz="20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2020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Case 1</a:t>
            </a:r>
            <a:r>
              <a:rPr lang="zh-CN" altLang="en-US">
                <a:latin typeface="华文楷体" panose="02010600040101010101" pitchFamily="2" charset="-122"/>
                <a:ea typeface="华文楷体" panose="02010600040101010101" pitchFamily="2" charset="-122"/>
              </a:rPr>
              <a:t>：腾飞杯中的 </a:t>
            </a:r>
            <a:r>
              <a:rPr lang="en-US" altLang="zh-CN">
                <a:latin typeface="华文楷体" panose="02010600040101010101" pitchFamily="2" charset="-122"/>
                <a:ea typeface="华文楷体" panose="02010600040101010101" pitchFamily="2" charset="-122"/>
              </a:rPr>
              <a:t>YOLO </a:t>
            </a:r>
            <a:r>
              <a:rPr lang="zh-CN" altLang="en-US">
                <a:latin typeface="华文楷体" panose="02010600040101010101" pitchFamily="2" charset="-122"/>
                <a:ea typeface="华文楷体" panose="02010600040101010101" pitchFamily="2" charset="-122"/>
              </a:rPr>
              <a:t>神经网络</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787717"/>
            <a:ext cx="5257801" cy="5550343"/>
          </a:xfrm>
        </p:spPr>
        <p:txBody>
          <a:bodyPr>
            <a:normAutofit/>
          </a:bodyPr>
          <a:lstStyle/>
          <a:p>
            <a:r>
              <a:rPr lang="zh-CN" altLang="en-US" sz="2400">
                <a:latin typeface="华文楷体" panose="02010600040101010101" pitchFamily="2" charset="-122"/>
                <a:ea typeface="华文楷体" panose="02010600040101010101" pitchFamily="2" charset="-122"/>
              </a:rPr>
              <a:t>在网上查阅资料</a:t>
            </a:r>
            <a:endParaRPr lang="en-US" altLang="zh-CN" sz="24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在 </a:t>
            </a:r>
            <a:r>
              <a:rPr lang="en-US" altLang="zh-CN" sz="2400">
                <a:latin typeface="华文楷体" panose="02010600040101010101" pitchFamily="2" charset="-122"/>
                <a:ea typeface="华文楷体" panose="02010600040101010101" pitchFamily="2" charset="-122"/>
              </a:rPr>
              <a:t>Bilibili </a:t>
            </a:r>
            <a:r>
              <a:rPr lang="zh-CN" altLang="en-US" sz="2400">
                <a:latin typeface="华文楷体" panose="02010600040101010101" pitchFamily="2" charset="-122"/>
                <a:ea typeface="华文楷体" panose="02010600040101010101" pitchFamily="2" charset="-122"/>
              </a:rPr>
              <a:t>看到了一些 </a:t>
            </a:r>
            <a:r>
              <a:rPr lang="en-US" altLang="zh-CN" sz="2400">
                <a:latin typeface="华文楷体" panose="02010600040101010101" pitchFamily="2" charset="-122"/>
                <a:ea typeface="华文楷体" panose="02010600040101010101" pitchFamily="2" charset="-122"/>
              </a:rPr>
              <a:t>Up </a:t>
            </a:r>
            <a:r>
              <a:rPr lang="zh-CN" altLang="en-US" sz="2400">
                <a:latin typeface="华文楷体" panose="02010600040101010101" pitchFamily="2" charset="-122"/>
                <a:ea typeface="华文楷体" panose="02010600040101010101" pitchFamily="2" charset="-122"/>
              </a:rPr>
              <a:t>的效果演示</a:t>
            </a:r>
            <a:endParaRPr lang="en-US" altLang="zh-CN" sz="24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求资料</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费劲开始配置环境</a:t>
            </a:r>
            <a:endParaRPr lang="en-US" altLang="zh-CN" sz="2000">
              <a:latin typeface="华文楷体" panose="02010600040101010101" pitchFamily="2" charset="-122"/>
              <a:ea typeface="华文楷体" panose="02010600040101010101" pitchFamily="2" charset="-122"/>
            </a:endParaRPr>
          </a:p>
          <a:p>
            <a:pPr lvl="2"/>
            <a:r>
              <a:rPr lang="zh-CN" altLang="en-US" sz="1800">
                <a:latin typeface="华文楷体" panose="02010600040101010101" pitchFamily="2" charset="-122"/>
                <a:ea typeface="华文楷体" panose="02010600040101010101" pitchFamily="2" charset="-122"/>
              </a:rPr>
              <a:t>发现需要在 </a:t>
            </a:r>
            <a:r>
              <a:rPr lang="en-US" altLang="zh-CN" sz="1800">
                <a:latin typeface="华文楷体" panose="02010600040101010101" pitchFamily="2" charset="-122"/>
                <a:ea typeface="华文楷体" panose="02010600040101010101" pitchFamily="2" charset="-122"/>
              </a:rPr>
              <a:t>Windows </a:t>
            </a:r>
            <a:r>
              <a:rPr lang="zh-CN" altLang="en-US" sz="1800">
                <a:latin typeface="华文楷体" panose="02010600040101010101" pitchFamily="2" charset="-122"/>
                <a:ea typeface="华文楷体" panose="02010600040101010101" pitchFamily="2" charset="-122"/>
              </a:rPr>
              <a:t>中配置 </a:t>
            </a:r>
            <a:r>
              <a:rPr lang="en-US" altLang="zh-CN" sz="1800">
                <a:latin typeface="华文楷体" panose="02010600040101010101" pitchFamily="2" charset="-122"/>
                <a:ea typeface="华文楷体" panose="02010600040101010101" pitchFamily="2" charset="-122"/>
              </a:rPr>
              <a:t>CUDA </a:t>
            </a:r>
            <a:r>
              <a:rPr lang="zh-CN" altLang="en-US" sz="1800">
                <a:latin typeface="华文楷体" panose="02010600040101010101" pitchFamily="2" charset="-122"/>
                <a:ea typeface="华文楷体" panose="02010600040101010101" pitchFamily="2" charset="-122"/>
              </a:rPr>
              <a:t>环境</a:t>
            </a:r>
            <a:endParaRPr lang="en-US" altLang="zh-CN" sz="1800">
              <a:latin typeface="华文楷体" panose="02010600040101010101" pitchFamily="2" charset="-122"/>
              <a:ea typeface="华文楷体" panose="02010600040101010101" pitchFamily="2" charset="-122"/>
            </a:endParaRPr>
          </a:p>
          <a:p>
            <a:pPr lvl="2"/>
            <a:r>
              <a:rPr lang="zh-CN" altLang="en-US" sz="1800">
                <a:latin typeface="华文楷体" panose="02010600040101010101" pitchFamily="2" charset="-122"/>
                <a:ea typeface="华文楷体" panose="02010600040101010101" pitchFamily="2" charset="-122"/>
              </a:rPr>
              <a:t>前往 </a:t>
            </a:r>
            <a:r>
              <a:rPr lang="en-US" altLang="zh-CN" sz="1800">
                <a:latin typeface="华文楷体" panose="02010600040101010101" pitchFamily="2" charset="-122"/>
                <a:ea typeface="华文楷体" panose="02010600040101010101" pitchFamily="2" charset="-122"/>
              </a:rPr>
              <a:t>Nvidia </a:t>
            </a:r>
            <a:r>
              <a:rPr lang="zh-CN" altLang="en-US" sz="1800">
                <a:latin typeface="华文楷体" panose="02010600040101010101" pitchFamily="2" charset="-122"/>
                <a:ea typeface="华文楷体" panose="02010600040101010101" pitchFamily="2" charset="-122"/>
              </a:rPr>
              <a:t>官网 </a:t>
            </a:r>
            <a:r>
              <a:rPr lang="en-US" altLang="zh-CN" sz="1800">
                <a:latin typeface="华文楷体" panose="02010600040101010101" pitchFamily="2" charset="-122"/>
                <a:ea typeface="华文楷体" panose="02010600040101010101" pitchFamily="2" charset="-122"/>
              </a:rPr>
              <a:t>+ Bilibili </a:t>
            </a:r>
            <a:r>
              <a:rPr lang="zh-CN" altLang="en-US" sz="1800">
                <a:latin typeface="华文楷体" panose="02010600040101010101" pitchFamily="2" charset="-122"/>
                <a:ea typeface="华文楷体" panose="02010600040101010101" pitchFamily="2" charset="-122"/>
              </a:rPr>
              <a:t>教程</a:t>
            </a:r>
            <a:endParaRPr lang="en-US" altLang="zh-CN" sz="18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逐行阅读代码，增加对项目的理解</a:t>
            </a:r>
            <a:endParaRPr lang="en-US" altLang="zh-CN" sz="24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想要自己跑一遍训练，于是开始准备数据</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在数据格式上浪费大量的时间</a:t>
            </a:r>
            <a:endParaRPr lang="en-US" altLang="zh-CN" sz="2000">
              <a:latin typeface="华文楷体" panose="02010600040101010101" pitchFamily="2" charset="-122"/>
              <a:ea typeface="华文楷体" panose="02010600040101010101" pitchFamily="2" charset="-122"/>
            </a:endParaRPr>
          </a:p>
          <a:p>
            <a:pPr lvl="1"/>
            <a:r>
              <a:rPr lang="zh-CN" altLang="en-US" sz="2000">
                <a:latin typeface="华文楷体" panose="02010600040101010101" pitchFamily="2" charset="-122"/>
                <a:ea typeface="华文楷体" panose="02010600040101010101" pitchFamily="2" charset="-122"/>
              </a:rPr>
              <a:t>最后艰难运行成功</a:t>
            </a:r>
            <a:endParaRPr lang="en-US" altLang="zh-CN" sz="2000">
              <a:latin typeface="华文楷体" panose="02010600040101010101" pitchFamily="2" charset="-122"/>
              <a:ea typeface="华文楷体" panose="02010600040101010101" pitchFamily="2" charset="-122"/>
            </a:endParaRPr>
          </a:p>
        </p:txBody>
      </p:sp>
      <p:sp>
        <p:nvSpPr>
          <p:cNvPr id="4" name="内容占位符 2">
            <a:extLst>
              <a:ext uri="{FF2B5EF4-FFF2-40B4-BE49-F238E27FC236}">
                <a16:creationId xmlns:a16="http://schemas.microsoft.com/office/drawing/2014/main" id="{749FF32A-0E1C-4E97-B3FC-BB4465296428}"/>
              </a:ext>
            </a:extLst>
          </p:cNvPr>
          <p:cNvSpPr txBox="1">
            <a:spLocks/>
          </p:cNvSpPr>
          <p:nvPr/>
        </p:nvSpPr>
        <p:spPr>
          <a:xfrm>
            <a:off x="6095999" y="1787718"/>
            <a:ext cx="52578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a:latin typeface="华文楷体" panose="02010600040101010101" pitchFamily="2" charset="-122"/>
                <a:ea typeface="华文楷体" panose="02010600040101010101" pitchFamily="2" charset="-122"/>
              </a:rPr>
              <a:t>在 </a:t>
            </a:r>
            <a:r>
              <a:rPr lang="en-US" altLang="zh-CN" sz="2400">
                <a:latin typeface="华文楷体" panose="02010600040101010101" pitchFamily="2" charset="-122"/>
                <a:ea typeface="华文楷体" panose="02010600040101010101" pitchFamily="2" charset="-122"/>
              </a:rPr>
              <a:t>Github </a:t>
            </a:r>
            <a:r>
              <a:rPr lang="zh-CN" altLang="en-US" sz="2400">
                <a:latin typeface="华文楷体" panose="02010600040101010101" pitchFamily="2" charset="-122"/>
                <a:ea typeface="华文楷体" panose="02010600040101010101" pitchFamily="2" charset="-122"/>
              </a:rPr>
              <a:t>上面查询相关项目并直接找到</a:t>
            </a:r>
            <a:endParaRPr lang="en-US" altLang="zh-CN" sz="24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使用服务器（如 </a:t>
            </a:r>
            <a:r>
              <a:rPr lang="en-US" altLang="zh-CN" sz="2400">
                <a:latin typeface="华文楷体" panose="02010600040101010101" pitchFamily="2" charset="-122"/>
                <a:ea typeface="华文楷体" panose="02010600040101010101" pitchFamily="2" charset="-122"/>
              </a:rPr>
              <a:t>AutoDL </a:t>
            </a:r>
            <a:r>
              <a:rPr lang="zh-CN" altLang="en-US" sz="2400">
                <a:latin typeface="华文楷体" panose="02010600040101010101" pitchFamily="2" charset="-122"/>
                <a:ea typeface="华文楷体" panose="02010600040101010101" pitchFamily="2" charset="-122"/>
              </a:rPr>
              <a:t>可以租卡）一键搭建环境</a:t>
            </a:r>
            <a:endParaRPr lang="en-US" altLang="zh-CN" sz="24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配置 </a:t>
            </a:r>
            <a:r>
              <a:rPr lang="en-US" altLang="zh-CN" sz="2400">
                <a:latin typeface="华文楷体" panose="02010600040101010101" pitchFamily="2" charset="-122"/>
                <a:ea typeface="华文楷体" panose="02010600040101010101" pitchFamily="2" charset="-122"/>
              </a:rPr>
              <a:t>Python </a:t>
            </a:r>
            <a:r>
              <a:rPr lang="zh-CN" altLang="en-US" sz="2400">
                <a:latin typeface="华文楷体" panose="02010600040101010101" pitchFamily="2" charset="-122"/>
                <a:ea typeface="华文楷体" panose="02010600040101010101" pitchFamily="2" charset="-122"/>
              </a:rPr>
              <a:t>环境并且一键执行</a:t>
            </a:r>
            <a:endParaRPr lang="en-US" altLang="zh-CN" sz="2400">
              <a:latin typeface="华文楷体" panose="02010600040101010101" pitchFamily="2" charset="-122"/>
              <a:ea typeface="华文楷体" panose="02010600040101010101" pitchFamily="2" charset="-122"/>
            </a:endParaRPr>
          </a:p>
          <a:p>
            <a:r>
              <a:rPr lang="zh-CN" altLang="en-US" sz="2400">
                <a:latin typeface="华文楷体" panose="02010600040101010101" pitchFamily="2" charset="-122"/>
                <a:ea typeface="华文楷体" panose="02010600040101010101" pitchFamily="2" charset="-122"/>
              </a:rPr>
              <a:t>原理？不就是 </a:t>
            </a:r>
            <a:r>
              <a:rPr lang="en-US" altLang="zh-CN" sz="2400">
                <a:latin typeface="华文楷体" panose="02010600040101010101" pitchFamily="2" charset="-122"/>
                <a:ea typeface="华文楷体" panose="02010600040101010101" pitchFamily="2" charset="-122"/>
              </a:rPr>
              <a:t>Object Detection + OCR </a:t>
            </a:r>
            <a:r>
              <a:rPr lang="zh-CN" altLang="en-US" sz="2400">
                <a:latin typeface="华文楷体" panose="02010600040101010101" pitchFamily="2" charset="-122"/>
                <a:ea typeface="华文楷体" panose="02010600040101010101" pitchFamily="2" charset="-122"/>
              </a:rPr>
              <a:t>吗，找两个项目结合以下就好，简单看下项目中的相关说明理解了一切</a:t>
            </a:r>
            <a:endParaRPr lang="en-US" altLang="zh-CN" sz="24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91457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知道你在做什么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尽管 </a:t>
            </a:r>
            <a:r>
              <a:rPr lang="en-US" altLang="zh-CN">
                <a:latin typeface="华文楷体" panose="02010600040101010101" pitchFamily="2" charset="-122"/>
                <a:ea typeface="华文楷体" panose="02010600040101010101" pitchFamily="2" charset="-122"/>
              </a:rPr>
              <a:t>Do to Learn </a:t>
            </a:r>
            <a:r>
              <a:rPr lang="zh-CN" altLang="en-US">
                <a:latin typeface="华文楷体" panose="02010600040101010101" pitchFamily="2" charset="-122"/>
                <a:ea typeface="华文楷体" panose="02010600040101010101" pitchFamily="2" charset="-122"/>
              </a:rPr>
              <a:t>是一个很关键的技巧，但是具有一些前提</a:t>
            </a:r>
            <a:r>
              <a:rPr lang="en-US" altLang="zh-CN">
                <a:latin typeface="华文楷体" panose="02010600040101010101" pitchFamily="2" charset="-122"/>
                <a:ea typeface="华文楷体" panose="02010600040101010101" pitchFamily="2" charset="-122"/>
              </a:rPr>
              <a:t>……</a:t>
            </a:r>
          </a:p>
          <a:p>
            <a:pPr lvl="1"/>
            <a:r>
              <a:rPr lang="zh-CN" altLang="en-US">
                <a:latin typeface="华文楷体" panose="02010600040101010101" pitchFamily="2" charset="-122"/>
                <a:ea typeface="华文楷体" panose="02010600040101010101" pitchFamily="2" charset="-122"/>
              </a:rPr>
              <a:t>对需要掌握的技术栈</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领域完整的认知</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尽可能以最佳实践的做法作为教程</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清楚知道自己每一步在做什么，后果是什么</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早知道提前学习框架就好了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如何系统学习？</a:t>
            </a:r>
            <a:r>
              <a:rPr lang="en-US" altLang="zh-CN">
                <a:latin typeface="华文楷体" panose="02010600040101010101" pitchFamily="2" charset="-122"/>
                <a:ea typeface="华文楷体" panose="02010600040101010101" pitchFamily="2" charset="-122"/>
              </a:rPr>
              <a:t>TBD</a:t>
            </a:r>
          </a:p>
        </p:txBody>
      </p:sp>
    </p:spTree>
    <p:extLst>
      <p:ext uri="{BB962C8B-B14F-4D97-AF65-F5344CB8AC3E}">
        <p14:creationId xmlns:p14="http://schemas.microsoft.com/office/powerpoint/2010/main" val="28601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时光回溯！</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知道自己在做什么</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竞赛并未最佳实践</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93009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什么时候参加竞赛</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永远只参加自己有能力获奖的竞赛</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当你迫不得已的时候再参加竞赛</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e.g. </a:t>
            </a:r>
            <a:r>
              <a:rPr lang="zh-CN" altLang="en-US">
                <a:latin typeface="华文楷体" panose="02010600040101010101" pitchFamily="2" charset="-122"/>
                <a:ea typeface="华文楷体" panose="02010600040101010101" pitchFamily="2" charset="-122"/>
              </a:rPr>
              <a:t>分数小于等于保研线</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8442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保研是什么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有推免资格</a:t>
            </a:r>
            <a:endParaRPr lang="en-US" altLang="zh-CN">
              <a:latin typeface="华文楷体" panose="02010600040101010101" pitchFamily="2" charset="-122"/>
              <a:ea typeface="华文楷体" panose="02010600040101010101" pitchFamily="2" charset="-122"/>
            </a:endParaRPr>
          </a:p>
          <a:p>
            <a:pPr lvl="1"/>
            <a:r>
              <a:rPr lang="en-US" altLang="zh-CN" strike="sngStrike">
                <a:latin typeface="华文楷体" panose="02010600040101010101" pitchFamily="2" charset="-122"/>
                <a:ea typeface="华文楷体" panose="02010600040101010101" pitchFamily="2" charset="-122"/>
              </a:rPr>
              <a:t>90%</a:t>
            </a:r>
            <a:r>
              <a:rPr lang="zh-CN" altLang="en-US" strike="sngStrike">
                <a:latin typeface="华文楷体" panose="02010600040101010101" pitchFamily="2" charset="-122"/>
                <a:ea typeface="华文楷体" panose="02010600040101010101" pitchFamily="2" charset="-122"/>
              </a:rPr>
              <a:t>智育分</a:t>
            </a:r>
            <a:r>
              <a:rPr lang="en-US" altLang="zh-CN" strike="sngStrike">
                <a:latin typeface="华文楷体" panose="02010600040101010101" pitchFamily="2" charset="-122"/>
                <a:ea typeface="华文楷体" panose="02010600040101010101" pitchFamily="2" charset="-122"/>
              </a:rPr>
              <a:t>+10%</a:t>
            </a:r>
            <a:r>
              <a:rPr lang="zh-CN" altLang="en-US" strike="sngStrike">
                <a:latin typeface="华文楷体" panose="02010600040101010101" pitchFamily="2" charset="-122"/>
                <a:ea typeface="华文楷体" panose="02010600040101010101" pitchFamily="2" charset="-122"/>
              </a:rPr>
              <a:t>德育分</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竞赛加分</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A/B </a:t>
            </a:r>
            <a:r>
              <a:rPr lang="zh-CN" altLang="en-US" strike="sngStrike">
                <a:latin typeface="华文楷体" panose="02010600040101010101" pitchFamily="2" charset="-122"/>
                <a:ea typeface="华文楷体" panose="02010600040101010101" pitchFamily="2" charset="-122"/>
              </a:rPr>
              <a:t>类竞赛</a:t>
            </a:r>
            <a:endParaRPr lang="en-US" altLang="zh-CN" strike="sngStrike">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出国交换加分</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3/2 </a:t>
            </a:r>
            <a:r>
              <a:rPr lang="zh-CN" altLang="en-US">
                <a:latin typeface="华文楷体" panose="02010600040101010101" pitchFamily="2" charset="-122"/>
                <a:ea typeface="华文楷体" panose="02010600040101010101" pitchFamily="2" charset="-122"/>
              </a:rPr>
              <a:t>分</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华文楷体" panose="02010600040101010101" pitchFamily="2" charset="-122"/>
                <a:ea typeface="华文楷体" panose="02010600040101010101" pitchFamily="2" charset="-122"/>
              </a:rPr>
              <a:t>有学校 </a:t>
            </a:r>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夏令营</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预推免</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完整流程</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通知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投递简历</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入营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笔试面试机试</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优营</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评价体系</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91294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保研是什么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有推免资格</a:t>
            </a:r>
            <a:endParaRPr lang="en-US" altLang="zh-CN">
              <a:latin typeface="华文楷体" panose="02010600040101010101" pitchFamily="2" charset="-122"/>
              <a:ea typeface="华文楷体" panose="02010600040101010101" pitchFamily="2" charset="-122"/>
            </a:endParaRPr>
          </a:p>
          <a:p>
            <a:pPr lvl="1"/>
            <a:r>
              <a:rPr lang="en-US" altLang="zh-CN" strike="sngStrike">
                <a:latin typeface="华文楷体" panose="02010600040101010101" pitchFamily="2" charset="-122"/>
                <a:ea typeface="华文楷体" panose="02010600040101010101" pitchFamily="2" charset="-122"/>
              </a:rPr>
              <a:t>90%</a:t>
            </a:r>
            <a:r>
              <a:rPr lang="zh-CN" altLang="en-US" strike="sngStrike">
                <a:latin typeface="华文楷体" panose="02010600040101010101" pitchFamily="2" charset="-122"/>
                <a:ea typeface="华文楷体" panose="02010600040101010101" pitchFamily="2" charset="-122"/>
              </a:rPr>
              <a:t>智育分</a:t>
            </a:r>
            <a:r>
              <a:rPr lang="en-US" altLang="zh-CN" strike="sngStrike">
                <a:latin typeface="华文楷体" panose="02010600040101010101" pitchFamily="2" charset="-122"/>
                <a:ea typeface="华文楷体" panose="02010600040101010101" pitchFamily="2" charset="-122"/>
              </a:rPr>
              <a:t>+10%</a:t>
            </a:r>
            <a:r>
              <a:rPr lang="zh-CN" altLang="en-US" strike="sngStrike">
                <a:latin typeface="华文楷体" panose="02010600040101010101" pitchFamily="2" charset="-122"/>
                <a:ea typeface="华文楷体" panose="02010600040101010101" pitchFamily="2" charset="-122"/>
              </a:rPr>
              <a:t>德育分</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竞赛加分</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A/B </a:t>
            </a:r>
            <a:r>
              <a:rPr lang="zh-CN" altLang="en-US" strike="sngStrike">
                <a:latin typeface="华文楷体" panose="02010600040101010101" pitchFamily="2" charset="-122"/>
                <a:ea typeface="华文楷体" panose="02010600040101010101" pitchFamily="2" charset="-122"/>
              </a:rPr>
              <a:t>类竞赛</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出国交换加分</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3/2 </a:t>
            </a:r>
            <a:r>
              <a:rPr lang="zh-CN" altLang="en-US" strike="sngStrike">
                <a:latin typeface="华文楷体" panose="02010600040101010101" pitchFamily="2" charset="-122"/>
                <a:ea typeface="华文楷体" panose="02010600040101010101" pitchFamily="2" charset="-122"/>
              </a:rPr>
              <a:t>分</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华文楷体" panose="02010600040101010101" pitchFamily="2" charset="-122"/>
                <a:ea typeface="华文楷体" panose="02010600040101010101" pitchFamily="2" charset="-122"/>
              </a:rPr>
              <a:t>有学校 </a:t>
            </a:r>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夏令营</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预推免</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完整流程</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通知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投递简历</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入营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笔试面试机试</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优营</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评价体系</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45375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夏令营？预推免？</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时间不同，性质完全相同的活动，本质上是学校的招生活动</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夏令营：暑假前</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暑假</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可能最早在 </a:t>
            </a:r>
            <a:r>
              <a:rPr lang="en-US" altLang="zh-CN">
                <a:latin typeface="华文楷体" panose="02010600040101010101" pitchFamily="2" charset="-122"/>
                <a:ea typeface="华文楷体" panose="02010600040101010101" pitchFamily="2" charset="-122"/>
              </a:rPr>
              <a:t>5 </a:t>
            </a:r>
            <a:r>
              <a:rPr lang="zh-CN" altLang="en-US">
                <a:latin typeface="华文楷体" panose="02010600040101010101" pitchFamily="2" charset="-122"/>
                <a:ea typeface="华文楷体" panose="02010600040101010101" pitchFamily="2" charset="-122"/>
              </a:rPr>
              <a:t>月就已经开始</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预推免：暑假末</a:t>
            </a:r>
            <a:r>
              <a:rPr lang="en-US" altLang="zh-CN">
                <a:latin typeface="华文楷体" panose="02010600040101010101" pitchFamily="2" charset="-122"/>
                <a:ea typeface="华文楷体" panose="02010600040101010101" pitchFamily="2" charset="-122"/>
              </a:rPr>
              <a:t>~9 </a:t>
            </a:r>
            <a:r>
              <a:rPr lang="zh-CN" altLang="en-US">
                <a:latin typeface="华文楷体" panose="02010600040101010101" pitchFamily="2" charset="-122"/>
                <a:ea typeface="华文楷体" panose="02010600040101010101" pitchFamily="2" charset="-122"/>
              </a:rPr>
              <a:t>月</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学校伟大的拦截机制：专业实习</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53963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完整流程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通知</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投递简历</a:t>
            </a:r>
          </a:p>
          <a:p>
            <a:r>
              <a:rPr lang="zh-CN" altLang="en-US">
                <a:latin typeface="华文楷体" panose="02010600040101010101" pitchFamily="2" charset="-122"/>
                <a:ea typeface="华文楷体" panose="02010600040101010101" pitchFamily="2" charset="-122"/>
              </a:rPr>
              <a:t>入营</a:t>
            </a:r>
          </a:p>
          <a:p>
            <a:r>
              <a:rPr lang="zh-CN" altLang="en-US">
                <a:latin typeface="华文楷体" panose="02010600040101010101" pitchFamily="2" charset="-122"/>
                <a:ea typeface="华文楷体" panose="02010600040101010101" pitchFamily="2" charset="-122"/>
              </a:rPr>
              <a:t>笔试面试机试</a:t>
            </a:r>
          </a:p>
          <a:p>
            <a:r>
              <a:rPr lang="zh-CN" altLang="en-US">
                <a:latin typeface="华文楷体" panose="02010600040101010101" pitchFamily="2" charset="-122"/>
                <a:ea typeface="华文楷体" panose="02010600040101010101" pitchFamily="2" charset="-122"/>
              </a:rPr>
              <a:t>优营</a:t>
            </a:r>
          </a:p>
          <a:p>
            <a:r>
              <a:rPr lang="en-US" altLang="zh-CN">
                <a:latin typeface="华文楷体" panose="02010600040101010101" pitchFamily="2" charset="-122"/>
                <a:ea typeface="华文楷体" panose="02010600040101010101" pitchFamily="2" charset="-122"/>
              </a:rPr>
              <a:t>Offer</a:t>
            </a:r>
          </a:p>
        </p:txBody>
      </p:sp>
    </p:spTree>
    <p:extLst>
      <p:ext uri="{BB962C8B-B14F-4D97-AF65-F5344CB8AC3E}">
        <p14:creationId xmlns:p14="http://schemas.microsoft.com/office/powerpoint/2010/main" val="374501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关于简历</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可以</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建议使用 </a:t>
            </a:r>
            <a:r>
              <a:rPr lang="en-US" altLang="zh-CN">
                <a:latin typeface="华文楷体" panose="02010600040101010101" pitchFamily="2" charset="-122"/>
                <a:ea typeface="华文楷体" panose="02010600040101010101" pitchFamily="2" charset="-122"/>
              </a:rPr>
              <a:t>LaTeX </a:t>
            </a:r>
            <a:r>
              <a:rPr lang="zh-CN" altLang="en-US">
                <a:latin typeface="华文楷体" panose="02010600040101010101" pitchFamily="2" charset="-122"/>
                <a:ea typeface="华文楷体" panose="02010600040101010101" pitchFamily="2" charset="-122"/>
              </a:rPr>
              <a:t>模板</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Github </a:t>
            </a:r>
            <a:r>
              <a:rPr lang="zh-CN" altLang="en-US">
                <a:latin typeface="华文楷体" panose="02010600040101010101" pitchFamily="2" charset="-122"/>
                <a:ea typeface="华文楷体" panose="02010600040101010101" pitchFamily="2" charset="-122"/>
              </a:rPr>
              <a:t>搜索</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下载 </a:t>
            </a:r>
            <a:r>
              <a:rPr lang="en-US" altLang="zh-CN">
                <a:latin typeface="华文楷体" panose="02010600040101010101" pitchFamily="2" charset="-122"/>
                <a:ea typeface="华文楷体" panose="02010600040101010101" pitchFamily="2" charset="-122"/>
              </a:rPr>
              <a:t>ZIP </a:t>
            </a:r>
            <a:r>
              <a:rPr lang="zh-CN" altLang="en-US">
                <a:latin typeface="华文楷体" panose="02010600040101010101" pitchFamily="2" charset="-122"/>
                <a:ea typeface="华文楷体" panose="02010600040101010101" pitchFamily="2" charset="-122"/>
              </a:rPr>
              <a:t>包</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使用 </a:t>
            </a:r>
            <a:r>
              <a:rPr lang="en-US" altLang="zh-CN">
                <a:latin typeface="华文楷体" panose="02010600040101010101" pitchFamily="2" charset="-122"/>
                <a:ea typeface="华文楷体" panose="02010600040101010101" pitchFamily="2" charset="-122"/>
              </a:rPr>
              <a:t>Overleaf </a:t>
            </a:r>
            <a:r>
              <a:rPr lang="zh-CN" altLang="en-US">
                <a:latin typeface="华文楷体" panose="02010600040101010101" pitchFamily="2" charset="-122"/>
                <a:ea typeface="华文楷体" panose="02010600040101010101" pitchFamily="2" charset="-122"/>
              </a:rPr>
              <a:t>导入</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在线编辑</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p:txBody>
      </p:sp>
      <p:pic>
        <p:nvPicPr>
          <p:cNvPr id="5" name="图片 4">
            <a:extLst>
              <a:ext uri="{FF2B5EF4-FFF2-40B4-BE49-F238E27FC236}">
                <a16:creationId xmlns:a16="http://schemas.microsoft.com/office/drawing/2014/main" id="{EB80A407-7922-4B78-909E-8AC7319C0ED4}"/>
              </a:ext>
            </a:extLst>
          </p:cNvPr>
          <p:cNvPicPr>
            <a:picLocks noChangeAspect="1"/>
          </p:cNvPicPr>
          <p:nvPr/>
        </p:nvPicPr>
        <p:blipFill>
          <a:blip r:embed="rId2"/>
          <a:stretch>
            <a:fillRect/>
          </a:stretch>
        </p:blipFill>
        <p:spPr>
          <a:xfrm>
            <a:off x="6883477" y="0"/>
            <a:ext cx="5308523" cy="6858000"/>
          </a:xfrm>
          <a:prstGeom prst="rect">
            <a:avLst/>
          </a:prstGeom>
        </p:spPr>
      </p:pic>
    </p:spTree>
    <p:extLst>
      <p:ext uri="{BB962C8B-B14F-4D97-AF65-F5344CB8AC3E}">
        <p14:creationId xmlns:p14="http://schemas.microsoft.com/office/powerpoint/2010/main" val="396659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67CD7EB-18DF-43CE-8659-26C1015F021B}"/>
              </a:ext>
            </a:extLst>
          </p:cNvPr>
          <p:cNvPicPr>
            <a:picLocks noChangeAspect="1"/>
          </p:cNvPicPr>
          <p:nvPr/>
        </p:nvPicPr>
        <p:blipFill>
          <a:blip r:embed="rId2"/>
          <a:stretch>
            <a:fillRect/>
          </a:stretch>
        </p:blipFill>
        <p:spPr>
          <a:xfrm>
            <a:off x="0" y="0"/>
            <a:ext cx="12192000" cy="6350221"/>
          </a:xfrm>
          <a:prstGeom prst="rect">
            <a:avLst/>
          </a:prstGeom>
        </p:spPr>
      </p:pic>
      <p:sp>
        <p:nvSpPr>
          <p:cNvPr id="6" name="文本框 5">
            <a:extLst>
              <a:ext uri="{FF2B5EF4-FFF2-40B4-BE49-F238E27FC236}">
                <a16:creationId xmlns:a16="http://schemas.microsoft.com/office/drawing/2014/main" id="{DF1DE74F-53BD-436B-9F37-D053C9D7211C}"/>
              </a:ext>
            </a:extLst>
          </p:cNvPr>
          <p:cNvSpPr txBox="1"/>
          <p:nvPr/>
        </p:nvSpPr>
        <p:spPr>
          <a:xfrm>
            <a:off x="4311122" y="6451022"/>
            <a:ext cx="3569756" cy="338554"/>
          </a:xfrm>
          <a:prstGeom prst="rect">
            <a:avLst/>
          </a:prstGeom>
          <a:noFill/>
        </p:spPr>
        <p:txBody>
          <a:bodyPr wrap="square">
            <a:spAutoFit/>
          </a:bodyPr>
          <a:lstStyle/>
          <a:p>
            <a:pPr algn="ctr"/>
            <a:r>
              <a:rPr lang="en-US" altLang="zh-CN" sz="1600" b="1">
                <a:latin typeface="Century Gothic" panose="020B0502020202020204" pitchFamily="34" charset="0"/>
                <a:ea typeface="华文楷体" panose="02010600040101010101" pitchFamily="2" charset="-122"/>
              </a:rPr>
              <a:t>https://axi404.top/blog/advise</a:t>
            </a:r>
            <a:endParaRPr lang="zh-CN" altLang="en-US" sz="1600"/>
          </a:p>
        </p:txBody>
      </p:sp>
    </p:spTree>
    <p:extLst>
      <p:ext uri="{BB962C8B-B14F-4D97-AF65-F5344CB8AC3E}">
        <p14:creationId xmlns:p14="http://schemas.microsoft.com/office/powerpoint/2010/main" val="146167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B80A407-7922-4B78-909E-8AC7319C0ED4}"/>
              </a:ext>
            </a:extLst>
          </p:cNvPr>
          <p:cNvPicPr>
            <a:picLocks noChangeAspect="1"/>
          </p:cNvPicPr>
          <p:nvPr/>
        </p:nvPicPr>
        <p:blipFill>
          <a:blip r:embed="rId2"/>
          <a:stretch>
            <a:fillRect/>
          </a:stretch>
        </p:blipFill>
        <p:spPr>
          <a:xfrm>
            <a:off x="6883477" y="0"/>
            <a:ext cx="5308523" cy="6858000"/>
          </a:xfrm>
          <a:prstGeom prst="rect">
            <a:avLst/>
          </a:prstGeom>
        </p:spPr>
      </p:pic>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68580" y="530224"/>
            <a:ext cx="6883477" cy="6228716"/>
          </a:xfrm>
        </p:spPr>
        <p:txBody>
          <a:bodyPr>
            <a:normAutofit/>
          </a:bodyPr>
          <a:lstStyle/>
          <a:p>
            <a:pPr marL="0" indent="0" algn="r">
              <a:buNone/>
            </a:pPr>
            <a:r>
              <a:rPr lang="zh-CN" altLang="en-US" sz="2000">
                <a:latin typeface="华文楷体" panose="02010600040101010101" pitchFamily="2" charset="-122"/>
                <a:ea typeface="华文楷体" panose="02010600040101010101" pitchFamily="2" charset="-122"/>
              </a:rPr>
              <a:t>个人联系方式，以及一些有必要的信息</a:t>
            </a: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开门见山，排名成绩，如果其他内容不够，可以补充上一些高分课程</a:t>
            </a: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科研实习经历等</a:t>
            </a: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论文发表，最 </a:t>
            </a:r>
            <a:r>
              <a:rPr lang="en-US" altLang="zh-CN" sz="2000">
                <a:latin typeface="华文楷体" panose="02010600040101010101" pitchFamily="2" charset="-122"/>
                <a:ea typeface="华文楷体" panose="02010600040101010101" pitchFamily="2" charset="-122"/>
              </a:rPr>
              <a:t>Highlight</a:t>
            </a:r>
            <a:r>
              <a:rPr lang="zh-CN" altLang="en-US" sz="2000">
                <a:latin typeface="华文楷体" panose="02010600040101010101" pitchFamily="2" charset="-122"/>
                <a:ea typeface="华文楷体" panose="02010600040101010101" pitchFamily="2" charset="-122"/>
              </a:rPr>
              <a:t>，如果没有，可以换成项目经历。强调两点，包括 </a:t>
            </a:r>
            <a:r>
              <a:rPr lang="en-US" altLang="zh-CN" sz="2000">
                <a:latin typeface="华文楷体" panose="02010600040101010101" pitchFamily="2" charset="-122"/>
                <a:ea typeface="华文楷体" panose="02010600040101010101" pitchFamily="2" charset="-122"/>
              </a:rPr>
              <a:t>(i) </a:t>
            </a:r>
            <a:r>
              <a:rPr lang="zh-CN" altLang="en-US" sz="2000">
                <a:latin typeface="华文楷体" panose="02010600040101010101" pitchFamily="2" charset="-122"/>
                <a:ea typeface="华文楷体" panose="02010600040101010101" pitchFamily="2" charset="-122"/>
              </a:rPr>
              <a:t>我们实现了什么，给出量化指标，</a:t>
            </a:r>
            <a:r>
              <a:rPr lang="en-US" altLang="zh-CN" sz="2000">
                <a:latin typeface="华文楷体" panose="02010600040101010101" pitchFamily="2" charset="-122"/>
                <a:ea typeface="华文楷体" panose="02010600040101010101" pitchFamily="2" charset="-122"/>
              </a:rPr>
              <a:t>(ii) </a:t>
            </a:r>
            <a:r>
              <a:rPr lang="zh-CN" altLang="en-US" sz="2000">
                <a:latin typeface="华文楷体" panose="02010600040101010101" pitchFamily="2" charset="-122"/>
                <a:ea typeface="华文楷体" panose="02010600040101010101" pitchFamily="2" charset="-122"/>
              </a:rPr>
              <a:t>我在其中做了什么，给出具体内容</a:t>
            </a:r>
            <a:endParaRPr lang="en-US" altLang="zh-CN" sz="2000">
              <a:latin typeface="华文楷体" panose="02010600040101010101" pitchFamily="2" charset="-122"/>
              <a:ea typeface="华文楷体" panose="02010600040101010101" pitchFamily="2" charset="-122"/>
            </a:endParaRPr>
          </a:p>
          <a:p>
            <a:pPr marL="0" indent="0" algn="r">
              <a:buNone/>
            </a:pPr>
            <a:endParaRPr lang="en-US" altLang="zh-CN" sz="2000">
              <a:latin typeface="华文楷体" panose="02010600040101010101" pitchFamily="2" charset="-122"/>
              <a:ea typeface="华文楷体" panose="02010600040101010101" pitchFamily="2" charset="-122"/>
            </a:endParaRPr>
          </a:p>
          <a:p>
            <a:pPr marL="0" indent="0" algn="r">
              <a:buNone/>
            </a:pP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竞赛</a:t>
            </a:r>
            <a:endParaRPr lang="en-US" altLang="zh-CN" sz="2000">
              <a:latin typeface="华文楷体" panose="02010600040101010101" pitchFamily="2" charset="-122"/>
              <a:ea typeface="华文楷体" panose="02010600040101010101" pitchFamily="2" charset="-122"/>
            </a:endParaRPr>
          </a:p>
          <a:p>
            <a:pPr marL="0" indent="0" algn="r">
              <a:buNone/>
            </a:pP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其他奖项，除了国奖一般来说老师也不 </a:t>
            </a:r>
            <a:r>
              <a:rPr lang="en-US" altLang="zh-CN" sz="2000">
                <a:latin typeface="华文楷体" panose="02010600040101010101" pitchFamily="2" charset="-122"/>
                <a:ea typeface="华文楷体" panose="02010600040101010101" pitchFamily="2" charset="-122"/>
              </a:rPr>
              <a:t>care</a:t>
            </a:r>
            <a:r>
              <a:rPr lang="zh-CN" altLang="en-US" sz="2000">
                <a:latin typeface="华文楷体" panose="02010600040101010101" pitchFamily="2" charset="-122"/>
                <a:ea typeface="华文楷体" panose="02010600040101010101" pitchFamily="2" charset="-122"/>
              </a:rPr>
              <a:t>，有的话多写点撑门面</a:t>
            </a:r>
            <a:endParaRPr lang="en-US" altLang="zh-CN" sz="2000">
              <a:latin typeface="华文楷体" panose="02010600040101010101" pitchFamily="2" charset="-122"/>
              <a:ea typeface="华文楷体" panose="02010600040101010101" pitchFamily="2" charset="-122"/>
            </a:endParaRPr>
          </a:p>
          <a:p>
            <a:pPr marL="0" indent="0" algn="r">
              <a:buNone/>
            </a:pPr>
            <a:endParaRPr lang="en-US" altLang="zh-CN" sz="2000">
              <a:latin typeface="华文楷体" panose="02010600040101010101" pitchFamily="2" charset="-122"/>
              <a:ea typeface="华文楷体" panose="02010600040101010101" pitchFamily="2" charset="-122"/>
            </a:endParaRPr>
          </a:p>
          <a:p>
            <a:pPr marL="0" indent="0" algn="r">
              <a:buNone/>
            </a:pPr>
            <a:r>
              <a:rPr lang="zh-CN" altLang="en-US" sz="2000">
                <a:latin typeface="华文楷体" panose="02010600040101010101" pitchFamily="2" charset="-122"/>
                <a:ea typeface="华文楷体" panose="02010600040101010101" pitchFamily="2" charset="-122"/>
              </a:rPr>
              <a:t>其他内容，别写如优秀志愿者</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学生会</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社团干部，可以写自己参加的一些开源项目，对于学术</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技术社区做出的贡献，同样可以 </a:t>
            </a:r>
            <a:r>
              <a:rPr lang="en-US" altLang="zh-CN" sz="2000">
                <a:latin typeface="华文楷体" panose="02010600040101010101" pitchFamily="2" charset="-122"/>
                <a:ea typeface="华文楷体" panose="02010600040101010101" pitchFamily="2" charset="-122"/>
              </a:rPr>
              <a:t>Highlight </a:t>
            </a:r>
            <a:r>
              <a:rPr lang="zh-CN" altLang="en-US" sz="2000">
                <a:latin typeface="华文楷体" panose="02010600040101010101" pitchFamily="2" charset="-122"/>
                <a:ea typeface="华文楷体" panose="02010600040101010101" pitchFamily="2" charset="-122"/>
              </a:rPr>
              <a:t>量化内容</a:t>
            </a:r>
            <a:endParaRPr lang="en-US" altLang="zh-CN" sz="20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2462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完整流程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strike="sngStrike">
                <a:latin typeface="华文楷体" panose="02010600040101010101" pitchFamily="2" charset="-122"/>
                <a:ea typeface="华文楷体" panose="02010600040101010101" pitchFamily="2" charset="-122"/>
              </a:rPr>
              <a:t>通知</a:t>
            </a:r>
            <a:endParaRPr lang="en-US" altLang="zh-CN" strike="sngStrike">
              <a:latin typeface="华文楷体" panose="02010600040101010101" pitchFamily="2" charset="-122"/>
              <a:ea typeface="华文楷体" panose="02010600040101010101" pitchFamily="2" charset="-122"/>
            </a:endParaRPr>
          </a:p>
          <a:p>
            <a:r>
              <a:rPr lang="zh-CN" altLang="en-US" strike="sngStrike">
                <a:latin typeface="华文楷体" panose="02010600040101010101" pitchFamily="2" charset="-122"/>
                <a:ea typeface="华文楷体" panose="02010600040101010101" pitchFamily="2" charset="-122"/>
              </a:rPr>
              <a:t>投递简历</a:t>
            </a:r>
          </a:p>
          <a:p>
            <a:r>
              <a:rPr lang="zh-CN" altLang="en-US">
                <a:latin typeface="华文楷体" panose="02010600040101010101" pitchFamily="2" charset="-122"/>
                <a:ea typeface="华文楷体" panose="02010600040101010101" pitchFamily="2" charset="-122"/>
              </a:rPr>
              <a:t>入营</a:t>
            </a:r>
          </a:p>
          <a:p>
            <a:r>
              <a:rPr lang="zh-CN" altLang="en-US">
                <a:latin typeface="华文楷体" panose="02010600040101010101" pitchFamily="2" charset="-122"/>
                <a:ea typeface="华文楷体" panose="02010600040101010101" pitchFamily="2" charset="-122"/>
              </a:rPr>
              <a:t>笔试面试机试</a:t>
            </a:r>
          </a:p>
          <a:p>
            <a:r>
              <a:rPr lang="zh-CN" altLang="en-US">
                <a:latin typeface="华文楷体" panose="02010600040101010101" pitchFamily="2" charset="-122"/>
                <a:ea typeface="华文楷体" panose="02010600040101010101" pitchFamily="2" charset="-122"/>
              </a:rPr>
              <a:t>优营</a:t>
            </a:r>
          </a:p>
          <a:p>
            <a:r>
              <a:rPr lang="en-US" altLang="zh-CN">
                <a:latin typeface="华文楷体" panose="02010600040101010101" pitchFamily="2" charset="-122"/>
                <a:ea typeface="华文楷体" panose="02010600040101010101" pitchFamily="2" charset="-122"/>
              </a:rPr>
              <a:t>Offer</a:t>
            </a:r>
          </a:p>
        </p:txBody>
      </p:sp>
    </p:spTree>
    <p:extLst>
      <p:ext uri="{BB962C8B-B14F-4D97-AF65-F5344CB8AC3E}">
        <p14:creationId xmlns:p14="http://schemas.microsoft.com/office/powerpoint/2010/main" val="2812126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强 </a:t>
            </a:r>
            <a:r>
              <a:rPr lang="en-US" altLang="zh-CN">
                <a:latin typeface="华文楷体" panose="02010600040101010101" pitchFamily="2" charset="-122"/>
                <a:ea typeface="华文楷体" panose="02010600040101010101" pitchFamily="2" charset="-122"/>
              </a:rPr>
              <a:t>Com / </a:t>
            </a:r>
            <a:r>
              <a:rPr lang="zh-CN" altLang="en-US">
                <a:latin typeface="华文楷体" panose="02010600040101010101" pitchFamily="2" charset="-122"/>
                <a:ea typeface="华文楷体" panose="02010600040101010101" pitchFamily="2" charset="-122"/>
              </a:rPr>
              <a:t>弱 </a:t>
            </a:r>
            <a:r>
              <a:rPr lang="en-US" altLang="zh-CN">
                <a:latin typeface="华文楷体" panose="02010600040101010101" pitchFamily="2" charset="-122"/>
                <a:ea typeface="华文楷体" panose="02010600040101010101" pitchFamily="2" charset="-122"/>
              </a:rPr>
              <a:t>Com </a:t>
            </a:r>
            <a:r>
              <a:rPr lang="zh-CN" altLang="en-US">
                <a:latin typeface="华文楷体" panose="02010600040101010101" pitchFamily="2" charset="-122"/>
                <a:ea typeface="华文楷体" panose="02010600040101010101" pitchFamily="2" charset="-122"/>
              </a:rPr>
              <a:t>何意味？</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Com = Committee</a:t>
            </a:r>
            <a:r>
              <a:rPr lang="zh-CN" altLang="en-US">
                <a:latin typeface="华文楷体" panose="02010600040101010101" pitchFamily="2" charset="-122"/>
                <a:ea typeface="华文楷体" panose="02010600040101010101" pitchFamily="2" charset="-122"/>
              </a:rPr>
              <a:t>，即招生委员会在招生过程中的权重</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强 </a:t>
            </a:r>
            <a:r>
              <a:rPr lang="en-US" altLang="zh-CN">
                <a:latin typeface="华文楷体" panose="02010600040101010101" pitchFamily="2" charset="-122"/>
                <a:ea typeface="华文楷体" panose="02010600040101010101" pitchFamily="2" charset="-122"/>
              </a:rPr>
              <a:t>Com</a:t>
            </a:r>
            <a:r>
              <a:rPr lang="zh-CN" altLang="en-US">
                <a:latin typeface="华文楷体" panose="02010600040101010101" pitchFamily="2" charset="-122"/>
                <a:ea typeface="华文楷体" panose="02010600040101010101" pitchFamily="2" charset="-122"/>
              </a:rPr>
              <a:t>，即招生委员会占据主体，是否发 </a:t>
            </a:r>
            <a:r>
              <a:rPr lang="en-US" altLang="zh-CN">
                <a:latin typeface="华文楷体" panose="02010600040101010101" pitchFamily="2" charset="-122"/>
                <a:ea typeface="华文楷体" panose="02010600040101010101" pitchFamily="2" charset="-122"/>
              </a:rPr>
              <a:t>Offer </a:t>
            </a:r>
            <a:r>
              <a:rPr lang="zh-CN" altLang="en-US">
                <a:latin typeface="华文楷体" panose="02010600040101010101" pitchFamily="2" charset="-122"/>
                <a:ea typeface="华文楷体" panose="02010600040101010101" pitchFamily="2" charset="-122"/>
              </a:rPr>
              <a:t>主要通过考核决定，老师不能捞</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很难捞</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弱 </a:t>
            </a:r>
            <a:r>
              <a:rPr lang="en-US" altLang="zh-CN">
                <a:latin typeface="华文楷体" panose="02010600040101010101" pitchFamily="2" charset="-122"/>
                <a:ea typeface="华文楷体" panose="02010600040101010101" pitchFamily="2" charset="-122"/>
              </a:rPr>
              <a:t>Com</a:t>
            </a:r>
            <a:r>
              <a:rPr lang="zh-CN" altLang="en-US">
                <a:latin typeface="华文楷体" panose="02010600040101010101" pitchFamily="2" charset="-122"/>
                <a:ea typeface="华文楷体" panose="02010600040101010101" pitchFamily="2" charset="-122"/>
              </a:rPr>
              <a:t>，即老师占据主体，是否发 </a:t>
            </a:r>
            <a:r>
              <a:rPr lang="en-US" altLang="zh-CN">
                <a:latin typeface="华文楷体" panose="02010600040101010101" pitchFamily="2" charset="-122"/>
                <a:ea typeface="华文楷体" panose="02010600040101010101" pitchFamily="2" charset="-122"/>
              </a:rPr>
              <a:t>Offer </a:t>
            </a:r>
            <a:r>
              <a:rPr lang="zh-CN" altLang="en-US">
                <a:latin typeface="华文楷体" panose="02010600040101010101" pitchFamily="2" charset="-122"/>
                <a:ea typeface="华文楷体" panose="02010600040101010101" pitchFamily="2" charset="-122"/>
              </a:rPr>
              <a:t>主要通过老师意愿决定，老师可以捞</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霸面</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72001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弱 </a:t>
            </a:r>
            <a:r>
              <a:rPr lang="en-US" altLang="zh-CN">
                <a:latin typeface="华文楷体" panose="02010600040101010101" pitchFamily="2" charset="-122"/>
                <a:ea typeface="华文楷体" panose="02010600040101010101" pitchFamily="2" charset="-122"/>
              </a:rPr>
              <a:t>Com </a:t>
            </a:r>
            <a:r>
              <a:rPr lang="zh-CN" altLang="en-US">
                <a:latin typeface="华文楷体" panose="02010600040101010101" pitchFamily="2" charset="-122"/>
                <a:ea typeface="华文楷体" panose="02010600040101010101" pitchFamily="2" charset="-122"/>
              </a:rPr>
              <a:t>之势</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招生本质上是老师招学生</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老师希望招有能力的学生</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机试笔试面试的考核内容有限</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如果可以和学生磨合一段时间自然更好了解学生</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12585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职业路线</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对于强 </a:t>
            </a:r>
            <a:r>
              <a:rPr lang="en-US" altLang="zh-CN">
                <a:latin typeface="华文楷体" panose="02010600040101010101" pitchFamily="2" charset="-122"/>
                <a:ea typeface="华文楷体" panose="02010600040101010101" pitchFamily="2" charset="-122"/>
              </a:rPr>
              <a:t>Com</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For </a:t>
            </a:r>
            <a:r>
              <a:rPr lang="zh-CN" altLang="en-US">
                <a:latin typeface="华文楷体" panose="02010600040101010101" pitchFamily="2" charset="-122"/>
                <a:ea typeface="华文楷体" panose="02010600040101010101" pitchFamily="2" charset="-122"/>
              </a:rPr>
              <a:t>大厂就业？更多硕士）</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练习算法（</a:t>
            </a:r>
            <a:r>
              <a:rPr lang="en-US" altLang="zh-CN">
                <a:latin typeface="华文楷体" panose="02010600040101010101" pitchFamily="2" charset="-122"/>
                <a:ea typeface="华文楷体" panose="02010600040101010101" pitchFamily="2" charset="-122"/>
              </a:rPr>
              <a:t>LeetCode Hot 100</a:t>
            </a:r>
            <a:r>
              <a:rPr lang="zh-CN" altLang="en-US">
                <a:latin typeface="华文楷体" panose="02010600040101010101" pitchFamily="2" charset="-122"/>
                <a:ea typeface="华文楷体" panose="02010600040101010101" pitchFamily="2" charset="-122"/>
              </a:rPr>
              <a:t>），学习算法可以包括 </a:t>
            </a:r>
            <a:r>
              <a:rPr lang="en-US" altLang="zh-CN">
                <a:latin typeface="华文楷体" panose="02010600040101010101" pitchFamily="2" charset="-122"/>
                <a:ea typeface="华文楷体" panose="02010600040101010101" pitchFamily="2" charset="-122"/>
              </a:rPr>
              <a:t>ACWing</a:t>
            </a:r>
            <a:r>
              <a:rPr lang="zh-CN" altLang="en-US">
                <a:latin typeface="华文楷体" panose="02010600040101010101" pitchFamily="2" charset="-122"/>
                <a:ea typeface="华文楷体" panose="02010600040101010101" pitchFamily="2" charset="-122"/>
              </a:rPr>
              <a:t>（算法基础班）</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巩固数学基础</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学习深度学习八股</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为什么 </a:t>
            </a:r>
            <a:r>
              <a:rPr lang="en-US" altLang="zh-CN">
                <a:latin typeface="华文楷体" panose="02010600040101010101" pitchFamily="2" charset="-122"/>
                <a:ea typeface="华文楷体" panose="02010600040101010101" pitchFamily="2" charset="-122"/>
              </a:rPr>
              <a:t>Sigmoid </a:t>
            </a:r>
            <a:r>
              <a:rPr lang="zh-CN" altLang="en-US">
                <a:latin typeface="华文楷体" panose="02010600040101010101" pitchFamily="2" charset="-122"/>
                <a:ea typeface="华文楷体" panose="02010600040101010101" pitchFamily="2" charset="-122"/>
              </a:rPr>
              <a:t>函数的 </a:t>
            </a:r>
            <a:r>
              <a:rPr lang="en-US" altLang="zh-CN">
                <a:latin typeface="华文楷体" panose="02010600040101010101" pitchFamily="2" charset="-122"/>
                <a:ea typeface="华文楷体" panose="02010600040101010101" pitchFamily="2" charset="-122"/>
              </a:rPr>
              <a:t>Block </a:t>
            </a:r>
            <a:r>
              <a:rPr lang="zh-CN" altLang="en-US">
                <a:latin typeface="华文楷体" panose="02010600040101010101" pitchFamily="2" charset="-122"/>
                <a:ea typeface="华文楷体" panose="02010600040101010101" pitchFamily="2" charset="-122"/>
              </a:rPr>
              <a:t>叠了好多层导致梯度消失</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对于弱 </a:t>
            </a:r>
            <a:r>
              <a:rPr lang="en-US" altLang="zh-CN">
                <a:latin typeface="华文楷体" panose="02010600040101010101" pitchFamily="2" charset="-122"/>
                <a:ea typeface="华文楷体" panose="02010600040101010101" pitchFamily="2" charset="-122"/>
              </a:rPr>
              <a:t>Com</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For </a:t>
            </a:r>
            <a:r>
              <a:rPr lang="zh-CN" altLang="en-US">
                <a:latin typeface="华文楷体" panose="02010600040101010101" pitchFamily="2" charset="-122"/>
                <a:ea typeface="华文楷体" panose="02010600040101010101" pitchFamily="2" charset="-122"/>
              </a:rPr>
              <a:t>科研岗</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教职，更多博士）</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提前科研</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提前进组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获得 </a:t>
            </a:r>
            <a:r>
              <a:rPr lang="en-US" altLang="zh-CN">
                <a:latin typeface="华文楷体" panose="02010600040101010101" pitchFamily="2" charset="-122"/>
                <a:ea typeface="华文楷体" panose="02010600040101010101" pitchFamily="2" charset="-122"/>
              </a:rPr>
              <a:t>return offer</a:t>
            </a:r>
          </a:p>
        </p:txBody>
      </p:sp>
    </p:spTree>
    <p:extLst>
      <p:ext uri="{BB962C8B-B14F-4D97-AF65-F5344CB8AC3E}">
        <p14:creationId xmlns:p14="http://schemas.microsoft.com/office/powerpoint/2010/main" val="1352263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完整流程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strike="sngStrike">
                <a:latin typeface="华文楷体" panose="02010600040101010101" pitchFamily="2" charset="-122"/>
                <a:ea typeface="华文楷体" panose="02010600040101010101" pitchFamily="2" charset="-122"/>
              </a:rPr>
              <a:t>通知</a:t>
            </a:r>
            <a:endParaRPr lang="en-US" altLang="zh-CN" strike="sngStrike">
              <a:latin typeface="华文楷体" panose="02010600040101010101" pitchFamily="2" charset="-122"/>
              <a:ea typeface="华文楷体" panose="02010600040101010101" pitchFamily="2" charset="-122"/>
            </a:endParaRPr>
          </a:p>
          <a:p>
            <a:r>
              <a:rPr lang="zh-CN" altLang="en-US" strike="sngStrike">
                <a:latin typeface="华文楷体" panose="02010600040101010101" pitchFamily="2" charset="-122"/>
                <a:ea typeface="华文楷体" panose="02010600040101010101" pitchFamily="2" charset="-122"/>
              </a:rPr>
              <a:t>投递简历</a:t>
            </a:r>
          </a:p>
          <a:p>
            <a:r>
              <a:rPr lang="zh-CN" altLang="en-US" strike="sngStrike">
                <a:latin typeface="华文楷体" panose="02010600040101010101" pitchFamily="2" charset="-122"/>
                <a:ea typeface="华文楷体" panose="02010600040101010101" pitchFamily="2" charset="-122"/>
              </a:rPr>
              <a:t>入营</a:t>
            </a:r>
          </a:p>
          <a:p>
            <a:r>
              <a:rPr lang="zh-CN" altLang="en-US">
                <a:latin typeface="华文楷体" panose="02010600040101010101" pitchFamily="2" charset="-122"/>
                <a:ea typeface="华文楷体" panose="02010600040101010101" pitchFamily="2" charset="-122"/>
              </a:rPr>
              <a:t>笔试面试机试</a:t>
            </a:r>
          </a:p>
          <a:p>
            <a:r>
              <a:rPr lang="zh-CN" altLang="en-US">
                <a:latin typeface="华文楷体" panose="02010600040101010101" pitchFamily="2" charset="-122"/>
                <a:ea typeface="华文楷体" panose="02010600040101010101" pitchFamily="2" charset="-122"/>
              </a:rPr>
              <a:t>优营</a:t>
            </a:r>
          </a:p>
          <a:p>
            <a:r>
              <a:rPr lang="en-US" altLang="zh-CN">
                <a:latin typeface="华文楷体" panose="02010600040101010101" pitchFamily="2" charset="-122"/>
                <a:ea typeface="华文楷体" panose="02010600040101010101" pitchFamily="2" charset="-122"/>
              </a:rPr>
              <a:t>Offer</a:t>
            </a:r>
          </a:p>
        </p:txBody>
      </p:sp>
    </p:spTree>
    <p:extLst>
      <p:ext uri="{BB962C8B-B14F-4D97-AF65-F5344CB8AC3E}">
        <p14:creationId xmlns:p14="http://schemas.microsoft.com/office/powerpoint/2010/main" val="3414561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如何准备笔试机试面试？</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normAutofit/>
          </a:bodyPr>
          <a:lstStyle/>
          <a:p>
            <a:r>
              <a:rPr lang="zh-CN" altLang="en-US">
                <a:latin typeface="华文楷体" panose="02010600040101010101" pitchFamily="2" charset="-122"/>
                <a:ea typeface="华文楷体" panose="02010600040101010101" pitchFamily="2" charset="-122"/>
              </a:rPr>
              <a:t>不用准备</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pPr marL="0" indent="0">
              <a:buNone/>
            </a:pPr>
            <a:r>
              <a:rPr lang="zh-CN" altLang="en-US" sz="2000" u="sng">
                <a:latin typeface="华文楷体" panose="02010600040101010101" pitchFamily="2" charset="-122"/>
                <a:ea typeface="华文楷体" panose="02010600040101010101" pitchFamily="2" charset="-122"/>
              </a:rPr>
              <a:t>当天晚上向久经沙场的群 </a:t>
            </a:r>
            <a:r>
              <a:rPr lang="en-US" altLang="zh-CN" sz="2000" u="sng">
                <a:latin typeface="华文楷体" panose="02010600040101010101" pitchFamily="2" charset="-122"/>
                <a:ea typeface="华文楷体" panose="02010600040101010101" pitchFamily="2" charset="-122"/>
              </a:rPr>
              <a:t>u </a:t>
            </a:r>
            <a:r>
              <a:rPr lang="zh-CN" altLang="en-US" sz="2000" u="sng">
                <a:latin typeface="华文楷体" panose="02010600040101010101" pitchFamily="2" charset="-122"/>
                <a:ea typeface="华文楷体" panose="02010600040101010101" pitchFamily="2" charset="-122"/>
              </a:rPr>
              <a:t>请教了机试的心得，传授给我了代码随想录的刷题列表，并且着重学习了 </a:t>
            </a:r>
            <a:r>
              <a:rPr lang="en-US" altLang="zh-CN" sz="2000" u="sng">
                <a:latin typeface="华文楷体" panose="02010600040101010101" pitchFamily="2" charset="-122"/>
                <a:ea typeface="华文楷体" panose="02010600040101010101" pitchFamily="2" charset="-122"/>
              </a:rPr>
              <a:t>dp</a:t>
            </a:r>
            <a:r>
              <a:rPr lang="zh-CN" altLang="en-US" sz="2000" u="sng">
                <a:latin typeface="华文楷体" panose="02010600040101010101" pitchFamily="2" charset="-122"/>
                <a:ea typeface="华文楷体" panose="02010600040101010101" pitchFamily="2" charset="-122"/>
              </a:rPr>
              <a:t>，搞定了状态转移方程，并且定下了使用 </a:t>
            </a:r>
            <a:r>
              <a:rPr lang="en-US" altLang="zh-CN" sz="2000" u="sng">
                <a:latin typeface="华文楷体" panose="02010600040101010101" pitchFamily="2" charset="-122"/>
                <a:ea typeface="华文楷体" panose="02010600040101010101" pitchFamily="2" charset="-122"/>
              </a:rPr>
              <a:t>Python </a:t>
            </a:r>
            <a:r>
              <a:rPr lang="zh-CN" altLang="en-US" sz="2000" u="sng">
                <a:latin typeface="华文楷体" panose="02010600040101010101" pitchFamily="2" charset="-122"/>
                <a:ea typeface="华文楷体" panose="02010600040101010101" pitchFamily="2" charset="-122"/>
              </a:rPr>
              <a:t>从而放弃卡时长题目的方法，好在最后的题目还算仁慈，也是成功 </a:t>
            </a:r>
            <a:r>
              <a:rPr lang="en-US" altLang="zh-CN" sz="2000" u="sng">
                <a:latin typeface="华文楷体" panose="02010600040101010101" pitchFamily="2" charset="-122"/>
                <a:ea typeface="华文楷体" panose="02010600040101010101" pitchFamily="2" charset="-122"/>
              </a:rPr>
              <a:t>AK</a:t>
            </a:r>
            <a:r>
              <a:rPr lang="zh-CN" altLang="en-US" sz="2000" u="sng">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136524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完整流程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strike="sngStrike">
                <a:latin typeface="华文楷体" panose="02010600040101010101" pitchFamily="2" charset="-122"/>
                <a:ea typeface="华文楷体" panose="02010600040101010101" pitchFamily="2" charset="-122"/>
              </a:rPr>
              <a:t>通知</a:t>
            </a:r>
            <a:endParaRPr lang="en-US" altLang="zh-CN" strike="sngStrike">
              <a:latin typeface="华文楷体" panose="02010600040101010101" pitchFamily="2" charset="-122"/>
              <a:ea typeface="华文楷体" panose="02010600040101010101" pitchFamily="2" charset="-122"/>
            </a:endParaRPr>
          </a:p>
          <a:p>
            <a:r>
              <a:rPr lang="zh-CN" altLang="en-US" strike="sngStrike">
                <a:latin typeface="华文楷体" panose="02010600040101010101" pitchFamily="2" charset="-122"/>
                <a:ea typeface="华文楷体" panose="02010600040101010101" pitchFamily="2" charset="-122"/>
              </a:rPr>
              <a:t>投递简历</a:t>
            </a:r>
          </a:p>
          <a:p>
            <a:r>
              <a:rPr lang="zh-CN" altLang="en-US" strike="sngStrike">
                <a:latin typeface="华文楷体" panose="02010600040101010101" pitchFamily="2" charset="-122"/>
                <a:ea typeface="华文楷体" panose="02010600040101010101" pitchFamily="2" charset="-122"/>
              </a:rPr>
              <a:t>入营</a:t>
            </a:r>
          </a:p>
          <a:p>
            <a:r>
              <a:rPr lang="zh-CN" altLang="en-US" strike="sngStrike">
                <a:latin typeface="华文楷体" panose="02010600040101010101" pitchFamily="2" charset="-122"/>
                <a:ea typeface="华文楷体" panose="02010600040101010101" pitchFamily="2" charset="-122"/>
              </a:rPr>
              <a:t>笔试面试机试</a:t>
            </a:r>
          </a:p>
          <a:p>
            <a:r>
              <a:rPr lang="zh-CN" altLang="en-US">
                <a:latin typeface="华文楷体" panose="02010600040101010101" pitchFamily="2" charset="-122"/>
                <a:ea typeface="华文楷体" panose="02010600040101010101" pitchFamily="2" charset="-122"/>
              </a:rPr>
              <a:t>优营</a:t>
            </a:r>
          </a:p>
          <a:p>
            <a:r>
              <a:rPr lang="en-US" altLang="zh-CN">
                <a:latin typeface="华文楷体" panose="02010600040101010101" pitchFamily="2" charset="-122"/>
                <a:ea typeface="华文楷体" panose="02010600040101010101" pitchFamily="2" charset="-122"/>
              </a:rPr>
              <a:t>Offer</a:t>
            </a:r>
          </a:p>
        </p:txBody>
      </p:sp>
    </p:spTree>
    <p:extLst>
      <p:ext uri="{BB962C8B-B14F-4D97-AF65-F5344CB8AC3E}">
        <p14:creationId xmlns:p14="http://schemas.microsoft.com/office/powerpoint/2010/main" val="88805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保研是什么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有推免资格</a:t>
            </a:r>
            <a:endParaRPr lang="en-US" altLang="zh-CN">
              <a:latin typeface="华文楷体" panose="02010600040101010101" pitchFamily="2" charset="-122"/>
              <a:ea typeface="华文楷体" panose="02010600040101010101" pitchFamily="2" charset="-122"/>
            </a:endParaRPr>
          </a:p>
          <a:p>
            <a:pPr lvl="1"/>
            <a:r>
              <a:rPr lang="en-US" altLang="zh-CN" strike="sngStrike">
                <a:latin typeface="华文楷体" panose="02010600040101010101" pitchFamily="2" charset="-122"/>
                <a:ea typeface="华文楷体" panose="02010600040101010101" pitchFamily="2" charset="-122"/>
              </a:rPr>
              <a:t>90%</a:t>
            </a:r>
            <a:r>
              <a:rPr lang="zh-CN" altLang="en-US" strike="sngStrike">
                <a:latin typeface="华文楷体" panose="02010600040101010101" pitchFamily="2" charset="-122"/>
                <a:ea typeface="华文楷体" panose="02010600040101010101" pitchFamily="2" charset="-122"/>
              </a:rPr>
              <a:t>智育分</a:t>
            </a:r>
            <a:r>
              <a:rPr lang="en-US" altLang="zh-CN" strike="sngStrike">
                <a:latin typeface="华文楷体" panose="02010600040101010101" pitchFamily="2" charset="-122"/>
                <a:ea typeface="华文楷体" panose="02010600040101010101" pitchFamily="2" charset="-122"/>
              </a:rPr>
              <a:t>+10%</a:t>
            </a:r>
            <a:r>
              <a:rPr lang="zh-CN" altLang="en-US" strike="sngStrike">
                <a:latin typeface="华文楷体" panose="02010600040101010101" pitchFamily="2" charset="-122"/>
                <a:ea typeface="华文楷体" panose="02010600040101010101" pitchFamily="2" charset="-122"/>
              </a:rPr>
              <a:t>德育分</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竞赛加分</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A/B </a:t>
            </a:r>
            <a:r>
              <a:rPr lang="zh-CN" altLang="en-US" strike="sngStrike">
                <a:latin typeface="华文楷体" panose="02010600040101010101" pitchFamily="2" charset="-122"/>
                <a:ea typeface="华文楷体" panose="02010600040101010101" pitchFamily="2" charset="-122"/>
              </a:rPr>
              <a:t>类竞赛</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出国交换加分</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3/2 </a:t>
            </a:r>
            <a:r>
              <a:rPr lang="zh-CN" altLang="en-US" strike="sngStrike">
                <a:latin typeface="华文楷体" panose="02010600040101010101" pitchFamily="2" charset="-122"/>
                <a:ea typeface="华文楷体" panose="02010600040101010101" pitchFamily="2" charset="-122"/>
              </a:rPr>
              <a:t>分</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华文楷体" panose="02010600040101010101" pitchFamily="2" charset="-122"/>
                <a:ea typeface="华文楷体" panose="02010600040101010101" pitchFamily="2" charset="-122"/>
              </a:rPr>
              <a:t>有学校 </a:t>
            </a:r>
            <a:r>
              <a:rPr lang="en-US" altLang="zh-CN">
                <a:latin typeface="华文楷体" panose="02010600040101010101" pitchFamily="2" charset="-122"/>
                <a:ea typeface="华文楷体" panose="02010600040101010101" pitchFamily="2" charset="-122"/>
              </a:rPr>
              <a:t>Offer</a:t>
            </a:r>
          </a:p>
          <a:p>
            <a:pPr lvl="1"/>
            <a:r>
              <a:rPr lang="zh-CN" altLang="en-US" strike="sngStrike">
                <a:latin typeface="华文楷体" panose="02010600040101010101" pitchFamily="2" charset="-122"/>
                <a:ea typeface="华文楷体" panose="02010600040101010101" pitchFamily="2" charset="-122"/>
              </a:rPr>
              <a:t>夏令营</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预推免</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完整流程</a:t>
            </a:r>
            <a:endParaRPr lang="en-US" altLang="zh-CN" strike="sngStrike">
              <a:latin typeface="华文楷体" panose="02010600040101010101" pitchFamily="2" charset="-122"/>
              <a:ea typeface="华文楷体" panose="02010600040101010101" pitchFamily="2" charset="-122"/>
            </a:endParaRPr>
          </a:p>
          <a:p>
            <a:pPr lvl="2"/>
            <a:r>
              <a:rPr lang="zh-CN" altLang="en-US" strike="sngStrike">
                <a:latin typeface="华文楷体" panose="02010600040101010101" pitchFamily="2" charset="-122"/>
                <a:ea typeface="华文楷体" panose="02010600040101010101" pitchFamily="2" charset="-122"/>
              </a:rPr>
              <a:t>通知</a:t>
            </a:r>
            <a:endParaRPr lang="en-US" altLang="zh-CN" strike="sngStrike">
              <a:latin typeface="华文楷体" panose="02010600040101010101" pitchFamily="2" charset="-122"/>
              <a:ea typeface="华文楷体" panose="02010600040101010101" pitchFamily="2" charset="-122"/>
            </a:endParaRPr>
          </a:p>
          <a:p>
            <a:pPr lvl="2"/>
            <a:r>
              <a:rPr lang="zh-CN" altLang="en-US" strike="sngStrike">
                <a:latin typeface="华文楷体" panose="02010600040101010101" pitchFamily="2" charset="-122"/>
                <a:ea typeface="华文楷体" panose="02010600040101010101" pitchFamily="2" charset="-122"/>
              </a:rPr>
              <a:t>投递简历</a:t>
            </a:r>
            <a:endParaRPr lang="en-US" altLang="zh-CN" strike="sngStrike">
              <a:latin typeface="华文楷体" panose="02010600040101010101" pitchFamily="2" charset="-122"/>
              <a:ea typeface="华文楷体" panose="02010600040101010101" pitchFamily="2" charset="-122"/>
            </a:endParaRPr>
          </a:p>
          <a:p>
            <a:pPr lvl="2"/>
            <a:r>
              <a:rPr lang="zh-CN" altLang="en-US" strike="sngStrike">
                <a:latin typeface="华文楷体" panose="02010600040101010101" pitchFamily="2" charset="-122"/>
                <a:ea typeface="华文楷体" panose="02010600040101010101" pitchFamily="2" charset="-122"/>
              </a:rPr>
              <a:t>入营</a:t>
            </a:r>
            <a:endParaRPr lang="en-US" altLang="zh-CN" strike="sngStrike">
              <a:latin typeface="华文楷体" panose="02010600040101010101" pitchFamily="2" charset="-122"/>
              <a:ea typeface="华文楷体" panose="02010600040101010101" pitchFamily="2" charset="-122"/>
            </a:endParaRPr>
          </a:p>
          <a:p>
            <a:pPr lvl="2"/>
            <a:r>
              <a:rPr lang="zh-CN" altLang="en-US" strike="sngStrike">
                <a:latin typeface="华文楷体" panose="02010600040101010101" pitchFamily="2" charset="-122"/>
                <a:ea typeface="华文楷体" panose="02010600040101010101" pitchFamily="2" charset="-122"/>
              </a:rPr>
              <a:t>笔试面试机试</a:t>
            </a:r>
            <a:endParaRPr lang="en-US" altLang="zh-CN" strike="sngStrike">
              <a:latin typeface="华文楷体" panose="02010600040101010101" pitchFamily="2" charset="-122"/>
              <a:ea typeface="华文楷体" panose="02010600040101010101" pitchFamily="2" charset="-122"/>
            </a:endParaRPr>
          </a:p>
          <a:p>
            <a:pPr lvl="2"/>
            <a:r>
              <a:rPr lang="zh-CN" altLang="en-US" strike="sngStrike">
                <a:latin typeface="华文楷体" panose="02010600040101010101" pitchFamily="2" charset="-122"/>
                <a:ea typeface="华文楷体" panose="02010600040101010101" pitchFamily="2" charset="-122"/>
              </a:rPr>
              <a:t>优营</a:t>
            </a:r>
            <a:endParaRPr lang="en-US" altLang="zh-CN" strike="sngStrike">
              <a:latin typeface="华文楷体" panose="02010600040101010101" pitchFamily="2" charset="-122"/>
              <a:ea typeface="华文楷体" panose="02010600040101010101" pitchFamily="2" charset="-122"/>
            </a:endParaRPr>
          </a:p>
          <a:p>
            <a:pPr lvl="2"/>
            <a:r>
              <a:rPr lang="en-US" altLang="zh-CN" strike="sngStrike">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评价体系</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702818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评价体系</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优质顶会论文</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有影响力的论文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顶会论文 </a:t>
            </a:r>
            <a:r>
              <a:rPr lang="en-US" altLang="zh-CN">
                <a:latin typeface="华文楷体" panose="02010600040101010101" pitchFamily="2" charset="-122"/>
                <a:ea typeface="华文楷体" panose="02010600040101010101" pitchFamily="2" charset="-122"/>
              </a:rPr>
              <a:t>&gt;= XCPC </a:t>
            </a:r>
            <a:r>
              <a:rPr lang="zh-CN" altLang="en-US">
                <a:latin typeface="华文楷体" panose="02010600040101010101" pitchFamily="2" charset="-122"/>
                <a:ea typeface="华文楷体" panose="02010600040101010101" pitchFamily="2" charset="-122"/>
              </a:rPr>
              <a:t>金 </a:t>
            </a:r>
            <a:r>
              <a:rPr lang="en-US" altLang="zh-CN">
                <a:latin typeface="华文楷体" panose="02010600040101010101" pitchFamily="2" charset="-122"/>
                <a:ea typeface="华文楷体" panose="02010600040101010101" pitchFamily="2" charset="-122"/>
              </a:rPr>
              <a:t>&gt; RM/RC </a:t>
            </a:r>
            <a:r>
              <a:rPr lang="zh-CN" altLang="en-US">
                <a:latin typeface="华文楷体" panose="02010600040101010101" pitchFamily="2" charset="-122"/>
                <a:ea typeface="华文楷体" panose="02010600040101010101" pitchFamily="2" charset="-122"/>
              </a:rPr>
              <a:t>或其他领域内认可度高竞赛 </a:t>
            </a:r>
            <a:r>
              <a:rPr lang="en-US" altLang="zh-CN">
                <a:latin typeface="华文楷体" panose="02010600040101010101" pitchFamily="2" charset="-122"/>
                <a:ea typeface="华文楷体" panose="02010600040101010101" pitchFamily="2" charset="-122"/>
              </a:rPr>
              <a:t>&gt;&gt; </a:t>
            </a:r>
            <a:r>
              <a:rPr lang="zh-CN" altLang="en-US">
                <a:latin typeface="华文楷体" panose="02010600040101010101" pitchFamily="2" charset="-122"/>
                <a:ea typeface="华文楷体" panose="02010600040101010101" pitchFamily="2" charset="-122"/>
              </a:rPr>
              <a:t>其他</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排名是基础，没必要巨好，也别太差</a:t>
            </a:r>
          </a:p>
        </p:txBody>
      </p:sp>
    </p:spTree>
    <p:extLst>
      <p:ext uri="{BB962C8B-B14F-4D97-AF65-F5344CB8AC3E}">
        <p14:creationId xmlns:p14="http://schemas.microsoft.com/office/powerpoint/2010/main" val="91827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6612A-CF7A-4FFD-9076-CED116E077C5}"/>
              </a:ext>
            </a:extLst>
          </p:cNvPr>
          <p:cNvSpPr>
            <a:spLocks noGrp="1"/>
          </p:cNvSpPr>
          <p:nvPr>
            <p:ph type="title"/>
          </p:nvPr>
        </p:nvSpPr>
        <p:spPr>
          <a:xfrm>
            <a:off x="838200" y="-152400"/>
            <a:ext cx="10515600" cy="1361633"/>
          </a:xfrm>
        </p:spPr>
        <p:txBody>
          <a:bodyPr/>
          <a:lstStyle/>
          <a:p>
            <a:r>
              <a:rPr lang="en-US" altLang="zh-CN">
                <a:latin typeface="Century Gothic" panose="020B0502020202020204" pitchFamily="34" charset="0"/>
              </a:rPr>
              <a:t>About Me</a:t>
            </a:r>
            <a:endParaRPr lang="zh-CN" altLang="en-US">
              <a:latin typeface="Century Gothic" panose="020B0502020202020204" pitchFamily="34" charset="0"/>
            </a:endParaRPr>
          </a:p>
        </p:txBody>
      </p:sp>
      <p:sp>
        <p:nvSpPr>
          <p:cNvPr id="3" name="内容占位符 2">
            <a:extLst>
              <a:ext uri="{FF2B5EF4-FFF2-40B4-BE49-F238E27FC236}">
                <a16:creationId xmlns:a16="http://schemas.microsoft.com/office/drawing/2014/main" id="{724EEB07-F27E-47AD-A30F-B4FAFF92E6EA}"/>
              </a:ext>
            </a:extLst>
          </p:cNvPr>
          <p:cNvSpPr>
            <a:spLocks noGrp="1"/>
          </p:cNvSpPr>
          <p:nvPr>
            <p:ph idx="1"/>
          </p:nvPr>
        </p:nvSpPr>
        <p:spPr>
          <a:xfrm>
            <a:off x="838200" y="945436"/>
            <a:ext cx="10515600" cy="5912564"/>
          </a:xfrm>
        </p:spPr>
        <p:txBody>
          <a:bodyPr>
            <a:normAutofit/>
          </a:bodyPr>
          <a:lstStyle/>
          <a:p>
            <a:r>
              <a:rPr lang="zh-CN" altLang="en-US" sz="2000">
                <a:latin typeface="华文楷体" panose="02010600040101010101" pitchFamily="2" charset="-122"/>
                <a:ea typeface="华文楷体" panose="02010600040101010101" pitchFamily="2" charset="-122"/>
              </a:rPr>
              <a:t>人工智能 </a:t>
            </a:r>
            <a:r>
              <a:rPr lang="en-US" altLang="zh-CN" sz="2000">
                <a:latin typeface="Century Gothic" panose="020B0502020202020204" pitchFamily="34" charset="0"/>
              </a:rPr>
              <a:t>2202</a:t>
            </a:r>
          </a:p>
          <a:p>
            <a:r>
              <a:rPr lang="zh-CN" altLang="en-US" sz="2000">
                <a:latin typeface="华文楷体" panose="02010600040101010101" pitchFamily="2" charset="-122"/>
                <a:ea typeface="华文楷体" panose="02010600040101010101" pitchFamily="2" charset="-122"/>
              </a:rPr>
              <a:t>综合排名 </a:t>
            </a:r>
            <a:r>
              <a:rPr lang="en-US" altLang="zh-CN" sz="2000">
                <a:latin typeface="Century Gothic" panose="020B0502020202020204" pitchFamily="34" charset="0"/>
              </a:rPr>
              <a:t>4/62</a:t>
            </a:r>
          </a:p>
          <a:p>
            <a:r>
              <a:rPr lang="zh-CN" altLang="en-US" sz="2000">
                <a:latin typeface="华文楷体" panose="02010600040101010101" pitchFamily="2" charset="-122"/>
                <a:ea typeface="华文楷体" panose="02010600040101010101" pitchFamily="2" charset="-122"/>
              </a:rPr>
              <a:t>论文发表</a:t>
            </a:r>
            <a:endParaRPr lang="en-US" altLang="zh-CN" sz="1200">
              <a:latin typeface="Century Gothic" panose="020B0502020202020204" pitchFamily="34" charset="0"/>
            </a:endParaRPr>
          </a:p>
          <a:p>
            <a:pPr marL="457200" lvl="1" indent="0">
              <a:buNone/>
            </a:pPr>
            <a:r>
              <a:rPr lang="en-US" altLang="zh-CN" sz="1200" b="1">
                <a:latin typeface="Century Gothic" panose="020B0502020202020204" pitchFamily="34" charset="0"/>
              </a:rPr>
              <a:t>InternVLA-M1: </a:t>
            </a:r>
            <a:r>
              <a:rPr lang="en-US" altLang="zh-CN" sz="1200">
                <a:latin typeface="Century Gothic" panose="020B0502020202020204" pitchFamily="34" charset="0"/>
              </a:rPr>
              <a:t>Latent Spatial Grounding for Instruction-Following Robotic Manipulation</a:t>
            </a:r>
          </a:p>
          <a:p>
            <a:pPr marL="457200" lvl="1" indent="0">
              <a:buNone/>
            </a:pPr>
            <a:r>
              <a:rPr lang="en-US" altLang="zh-CN" sz="1200" b="1">
                <a:latin typeface="Century Gothic" panose="020B0502020202020204" pitchFamily="34" charset="0"/>
              </a:rPr>
              <a:t>Tech Report, </a:t>
            </a:r>
            <a:r>
              <a:rPr lang="en-US" altLang="zh-CN" sz="1200">
                <a:latin typeface="Century Gothic" panose="020B0502020202020204" pitchFamily="34" charset="0"/>
              </a:rPr>
              <a:t>Yilun Chen, </a:t>
            </a:r>
            <a:r>
              <a:rPr lang="en-US" altLang="zh-CN" sz="1200" b="1">
                <a:latin typeface="Century Gothic" panose="020B0502020202020204" pitchFamily="34" charset="0"/>
              </a:rPr>
              <a:t>Ning Gao</a:t>
            </a:r>
            <a:r>
              <a:rPr lang="en-US" altLang="zh-CN" sz="1200">
                <a:latin typeface="Century Gothic" panose="020B0502020202020204" pitchFamily="34" charset="0"/>
              </a:rPr>
              <a:t>, Jiangmiao Pang, Bolun Wang, Fangjing Wang, Jinhui Ye, Junqiu Yu, Jinyu Zhang, Yangkun Zhu, Xinyi Chen, Weiyang Jin, Hao Li, Yu Qiao, Yang Tian, Bin Wang, Hanqing Wang, Tai Wang, Ziqin Wang, Xueyuan Wei, Chao Wu, Shuai Yang, Jia Zeng, Jingjing Zhang, Shi Zhang, Bowen Zhou</a:t>
            </a:r>
          </a:p>
          <a:p>
            <a:pPr marL="457200" lvl="1" indent="0">
              <a:buNone/>
            </a:pPr>
            <a:r>
              <a:rPr lang="en-US" altLang="zh-CN" sz="1200" b="1">
                <a:latin typeface="Century Gothic" panose="020B0502020202020204" pitchFamily="34" charset="0"/>
              </a:rPr>
              <a:t>GenManip: </a:t>
            </a:r>
            <a:r>
              <a:rPr lang="en-US" altLang="zh-CN" sz="1200">
                <a:latin typeface="Century Gothic" panose="020B0502020202020204" pitchFamily="34" charset="0"/>
              </a:rPr>
              <a:t>A Simulation Platform for Generalizable TableTop Manipulation in theEra of MLLM</a:t>
            </a:r>
          </a:p>
          <a:p>
            <a:pPr marL="457200" lvl="1" indent="0">
              <a:buNone/>
            </a:pPr>
            <a:r>
              <a:rPr lang="en-US" altLang="zh-CN" sz="1200" b="1">
                <a:latin typeface="Century Gothic" panose="020B0502020202020204" pitchFamily="34" charset="0"/>
              </a:rPr>
              <a:t>CVPR 2025, Ning Gao, </a:t>
            </a:r>
            <a:r>
              <a:rPr lang="en-US" altLang="zh-CN" sz="1200">
                <a:latin typeface="Century Gothic" panose="020B0502020202020204" pitchFamily="34" charset="0"/>
              </a:rPr>
              <a:t>Yilun Chen, Shuai Yang, Xinyi Chen, Yang Tian, Hao Li, Haifeng Huang, Hanqing Wang,Tai Wang, Jiangmiao Pang</a:t>
            </a:r>
          </a:p>
          <a:p>
            <a:pPr marL="457200" lvl="1" indent="0">
              <a:buNone/>
            </a:pPr>
            <a:r>
              <a:rPr lang="en-US" altLang="zh-CN" sz="1200" b="1">
                <a:latin typeface="Century Gothic" panose="020B0502020202020204" pitchFamily="34" charset="0"/>
              </a:rPr>
              <a:t>PMT: </a:t>
            </a:r>
            <a:r>
              <a:rPr lang="en-US" altLang="zh-CN" sz="1200">
                <a:latin typeface="Century Gothic" panose="020B0502020202020204" pitchFamily="34" charset="0"/>
              </a:rPr>
              <a:t>Progressive Mean Teacher via Exploring Temporal Consistency for Semi-SupervisedMedical Image Segmentation</a:t>
            </a:r>
          </a:p>
          <a:p>
            <a:pPr marL="457200" lvl="1" indent="0">
              <a:buNone/>
            </a:pPr>
            <a:r>
              <a:rPr lang="en-US" altLang="zh-CN" sz="1200" b="1">
                <a:latin typeface="Century Gothic" panose="020B0502020202020204" pitchFamily="34" charset="0"/>
              </a:rPr>
              <a:t>ECCV2024, Ning Gao</a:t>
            </a:r>
            <a:r>
              <a:rPr lang="en-US" altLang="zh-CN" sz="1200">
                <a:latin typeface="Century Gothic" panose="020B0502020202020204" pitchFamily="34" charset="0"/>
              </a:rPr>
              <a:t>, Sanping Zhou, Le Wang, Nanning Zheng</a:t>
            </a:r>
            <a:endParaRPr lang="en-US" altLang="zh-CN" sz="1800"/>
          </a:p>
          <a:p>
            <a:r>
              <a:rPr lang="zh-CN" altLang="en-US" sz="2000">
                <a:latin typeface="华文楷体" panose="02010600040101010101" pitchFamily="2" charset="-122"/>
                <a:ea typeface="华文楷体" panose="02010600040101010101" pitchFamily="2" charset="-122"/>
              </a:rPr>
              <a:t>项目参与</a:t>
            </a:r>
            <a:endParaRPr lang="en-US" altLang="zh-CN" sz="2000">
              <a:latin typeface="华文楷体" panose="02010600040101010101" pitchFamily="2" charset="-122"/>
              <a:ea typeface="华文楷体" panose="02010600040101010101" pitchFamily="2" charset="-122"/>
            </a:endParaRPr>
          </a:p>
          <a:p>
            <a:pPr marL="457200" lvl="1" indent="0">
              <a:buNone/>
            </a:pPr>
            <a:r>
              <a:rPr lang="en-US" altLang="zh-CN" sz="1200" b="1">
                <a:latin typeface="Century Gothic" panose="020B0502020202020204" pitchFamily="34" charset="0"/>
                <a:ea typeface="华文楷体" panose="02010600040101010101" pitchFamily="2" charset="-122"/>
              </a:rPr>
              <a:t>RoboMaster, National First Price x 3, Vision Group Leader</a:t>
            </a:r>
          </a:p>
          <a:p>
            <a:pPr marL="457200" lvl="1" indent="0">
              <a:buNone/>
            </a:pPr>
            <a:r>
              <a:rPr lang="en-US" altLang="zh-CN" sz="1200" b="1">
                <a:latin typeface="Century Gothic" panose="020B0502020202020204" pitchFamily="34" charset="0"/>
                <a:ea typeface="华文楷体" panose="02010600040101010101" pitchFamily="2" charset="-122"/>
              </a:rPr>
              <a:t>Challenge of Multimodal Robot Learning in InternUtopia and Real World </a:t>
            </a:r>
          </a:p>
          <a:p>
            <a:pPr marL="457200" lvl="1" indent="0">
              <a:buNone/>
            </a:pPr>
            <a:r>
              <a:rPr lang="en-US" altLang="zh-CN" sz="1200" b="1">
                <a:latin typeface="Century Gothic" panose="020B0502020202020204" pitchFamily="34" charset="0"/>
                <a:ea typeface="华文楷体" panose="02010600040101010101" pitchFamily="2" charset="-122"/>
              </a:rPr>
              <a:t>IROS Workshop 2025</a:t>
            </a:r>
            <a:r>
              <a:rPr lang="en-US" altLang="zh-CN" sz="1200">
                <a:latin typeface="Century Gothic" panose="020B0502020202020204" pitchFamily="34" charset="0"/>
                <a:ea typeface="华文楷体" panose="02010600040101010101" pitchFamily="2" charset="-122"/>
              </a:rPr>
              <a:t>,</a:t>
            </a:r>
            <a:r>
              <a:rPr lang="zh-CN" altLang="en-US" sz="1200">
                <a:latin typeface="Century Gothic" panose="020B0502020202020204" pitchFamily="34" charset="0"/>
                <a:ea typeface="华文楷体" panose="02010600040101010101" pitchFamily="2" charset="-122"/>
              </a:rPr>
              <a:t> </a:t>
            </a:r>
            <a:r>
              <a:rPr lang="en-US" altLang="zh-CN" sz="1200">
                <a:latin typeface="Century Gothic" panose="020B0502020202020204" pitchFamily="34" charset="0"/>
                <a:ea typeface="华文楷体" panose="02010600040101010101" pitchFamily="2" charset="-122"/>
              </a:rPr>
              <a:t>Core Maintainer</a:t>
            </a:r>
          </a:p>
          <a:p>
            <a:pPr marL="457200" lvl="1" indent="0">
              <a:buNone/>
            </a:pPr>
            <a:r>
              <a:rPr lang="en-US" altLang="zh-CN" sz="1200" b="1">
                <a:latin typeface="Century Gothic" panose="020B0502020202020204" pitchFamily="34" charset="0"/>
                <a:ea typeface="华文楷体" panose="02010600040101010101" pitchFamily="2" charset="-122"/>
              </a:rPr>
              <a:t>InternManip: </a:t>
            </a:r>
            <a:r>
              <a:rPr lang="en-US" altLang="zh-CN" sz="1200">
                <a:latin typeface="Century Gothic" panose="020B0502020202020204" pitchFamily="34" charset="0"/>
                <a:ea typeface="华文楷体" panose="02010600040101010101" pitchFamily="2" charset="-122"/>
              </a:rPr>
              <a:t>An all-in-one robot manipulation learning suites</a:t>
            </a:r>
          </a:p>
          <a:p>
            <a:pPr marL="457200" lvl="1" indent="0">
              <a:buNone/>
            </a:pPr>
            <a:r>
              <a:rPr lang="en-US" altLang="zh-CN" sz="1200" b="1">
                <a:latin typeface="Century Gothic" panose="020B0502020202020204" pitchFamily="34" charset="0"/>
                <a:ea typeface="华文楷体" panose="02010600040101010101" pitchFamily="2" charset="-122"/>
              </a:rPr>
              <a:t>Open-source Project, </a:t>
            </a:r>
            <a:r>
              <a:rPr lang="en-US" altLang="zh-CN" sz="1200">
                <a:latin typeface="Century Gothic" panose="020B0502020202020204" pitchFamily="34" charset="0"/>
                <a:ea typeface="华文楷体" panose="02010600040101010101" pitchFamily="2" charset="-122"/>
              </a:rPr>
              <a:t>Maintainer</a:t>
            </a:r>
          </a:p>
          <a:p>
            <a:pPr marL="457200" lvl="1" indent="0">
              <a:buNone/>
            </a:pPr>
            <a:r>
              <a:rPr lang="zh-CN" altLang="en-US" sz="1200" b="1">
                <a:latin typeface="Century Gothic" panose="020B0502020202020204" pitchFamily="34" charset="0"/>
                <a:ea typeface="华文楷体" panose="02010600040101010101" pitchFamily="2" charset="-122"/>
              </a:rPr>
              <a:t>具身智能技术指南 </a:t>
            </a:r>
            <a:r>
              <a:rPr lang="en-US" altLang="zh-CN" sz="1200" b="1">
                <a:latin typeface="Century Gothic" panose="020B0502020202020204" pitchFamily="34" charset="0"/>
                <a:ea typeface="华文楷体" panose="02010600040101010101" pitchFamily="2" charset="-122"/>
              </a:rPr>
              <a:t>Embodied-AI-Guide</a:t>
            </a:r>
          </a:p>
          <a:p>
            <a:pPr marL="457200" lvl="1" indent="0">
              <a:buNone/>
            </a:pPr>
            <a:r>
              <a:rPr lang="en-US" altLang="zh-CN" sz="1200" b="1">
                <a:latin typeface="Century Gothic" panose="020B0502020202020204" pitchFamily="34" charset="0"/>
                <a:ea typeface="华文楷体" panose="02010600040101010101" pitchFamily="2" charset="-122"/>
              </a:rPr>
              <a:t>Open-source Project 7.7K Stars, </a:t>
            </a:r>
            <a:r>
              <a:rPr lang="en-US" altLang="zh-CN" sz="1200">
                <a:latin typeface="Century Gothic" panose="020B0502020202020204" pitchFamily="34" charset="0"/>
                <a:ea typeface="华文楷体" panose="02010600040101010101" pitchFamily="2" charset="-122"/>
              </a:rPr>
              <a:t>Core Maintainer</a:t>
            </a:r>
            <a:endParaRPr lang="en-US" altLang="zh-CN" sz="1800"/>
          </a:p>
          <a:p>
            <a:r>
              <a:rPr lang="zh-CN" altLang="en-US" sz="2000">
                <a:latin typeface="华文楷体" panose="02010600040101010101" pitchFamily="2" charset="-122"/>
                <a:ea typeface="华文楷体" panose="02010600040101010101" pitchFamily="2" charset="-122"/>
              </a:rPr>
              <a:t>社区建设</a:t>
            </a:r>
            <a:endParaRPr lang="en-US" altLang="zh-CN" sz="2000">
              <a:latin typeface="华文楷体" panose="02010600040101010101" pitchFamily="2" charset="-122"/>
              <a:ea typeface="华文楷体" panose="02010600040101010101" pitchFamily="2" charset="-122"/>
            </a:endParaRPr>
          </a:p>
          <a:p>
            <a:pPr marL="457200" lvl="1" indent="0">
              <a:buNone/>
            </a:pPr>
            <a:r>
              <a:rPr lang="en-US" altLang="zh-CN" sz="1200" b="1">
                <a:latin typeface="Century Gothic" panose="020B0502020202020204" pitchFamily="34" charset="0"/>
                <a:ea typeface="华文楷体" panose="02010600040101010101" pitchFamily="2" charset="-122"/>
              </a:rPr>
              <a:t>Lumina</a:t>
            </a:r>
            <a:r>
              <a:rPr lang="en-US" altLang="zh-CN" sz="1200" b="1">
                <a:latin typeface="华文楷体" panose="02010600040101010101" pitchFamily="2" charset="-122"/>
                <a:ea typeface="华文楷体" panose="02010600040101010101" pitchFamily="2" charset="-122"/>
              </a:rPr>
              <a:t> </a:t>
            </a:r>
            <a:r>
              <a:rPr lang="zh-CN" altLang="en-US" sz="1200">
                <a:latin typeface="华文楷体" panose="02010600040101010101" pitchFamily="2" charset="-122"/>
                <a:ea typeface="华文楷体" panose="02010600040101010101" pitchFamily="2" charset="-122"/>
              </a:rPr>
              <a:t>具身智能社区</a:t>
            </a:r>
            <a:r>
              <a:rPr lang="en-US" altLang="zh-CN" sz="1200">
                <a:latin typeface="华文楷体" panose="02010600040101010101" pitchFamily="2" charset="-122"/>
                <a:ea typeface="华文楷体" panose="02010600040101010101" pitchFamily="2" charset="-122"/>
              </a:rPr>
              <a:t>, </a:t>
            </a:r>
            <a:r>
              <a:rPr lang="zh-CN" altLang="en-US" sz="1200" b="1">
                <a:latin typeface="华文楷体" panose="02010600040101010101" pitchFamily="2" charset="-122"/>
                <a:ea typeface="华文楷体" panose="02010600040101010101" pitchFamily="2" charset="-122"/>
              </a:rPr>
              <a:t>联合创始人</a:t>
            </a:r>
            <a:endParaRPr lang="en-US" altLang="zh-CN" sz="1200" b="1">
              <a:latin typeface="华文楷体" panose="02010600040101010101" pitchFamily="2" charset="-122"/>
              <a:ea typeface="华文楷体" panose="02010600040101010101" pitchFamily="2" charset="-122"/>
            </a:endParaRPr>
          </a:p>
          <a:p>
            <a:pPr marL="457200" lvl="1" indent="0">
              <a:buNone/>
            </a:pPr>
            <a:r>
              <a:rPr lang="zh-CN" altLang="en-US" sz="1200">
                <a:latin typeface="华文楷体" panose="02010600040101010101" pitchFamily="2" charset="-122"/>
                <a:ea typeface="华文楷体" panose="02010600040101010101" pitchFamily="2" charset="-122"/>
              </a:rPr>
              <a:t>计算机保研交流群 </a:t>
            </a:r>
            <a:r>
              <a:rPr lang="en-US" altLang="zh-CN" sz="1200">
                <a:latin typeface="华文楷体" panose="02010600040101010101" pitchFamily="2" charset="-122"/>
                <a:ea typeface="华文楷体" panose="02010600040101010101" pitchFamily="2" charset="-122"/>
              </a:rPr>
              <a:t>(</a:t>
            </a:r>
            <a:r>
              <a:rPr lang="zh-CN" altLang="en-US" sz="1200" b="1">
                <a:latin typeface="华文楷体" panose="02010600040101010101" pitchFamily="2" charset="-122"/>
                <a:ea typeface="华文楷体" panose="02010600040101010101" pitchFamily="2" charset="-122"/>
              </a:rPr>
              <a:t>绿群</a:t>
            </a:r>
            <a:r>
              <a:rPr lang="en-US" altLang="zh-CN" sz="1200">
                <a:latin typeface="华文楷体" panose="02010600040101010101" pitchFamily="2" charset="-122"/>
                <a:ea typeface="华文楷体" panose="02010600040101010101" pitchFamily="2" charset="-122"/>
              </a:rPr>
              <a:t>), </a:t>
            </a:r>
            <a:r>
              <a:rPr lang="en-US" altLang="zh-CN" sz="1200" b="1">
                <a:latin typeface="Century Gothic" panose="020B0502020202020204" pitchFamily="34" charset="0"/>
                <a:ea typeface="华文楷体" panose="02010600040101010101" pitchFamily="2" charset="-122"/>
              </a:rPr>
              <a:t>Owner</a:t>
            </a:r>
            <a:endParaRPr lang="en-US" altLang="zh-CN" sz="1600">
              <a:latin typeface="华文楷体" panose="02010600040101010101" pitchFamily="2" charset="-122"/>
              <a:ea typeface="华文楷体" panose="02010600040101010101" pitchFamily="2" charset="-122"/>
            </a:endParaRPr>
          </a:p>
        </p:txBody>
      </p:sp>
      <p:pic>
        <p:nvPicPr>
          <p:cNvPr id="5" name="图片 4">
            <a:extLst>
              <a:ext uri="{FF2B5EF4-FFF2-40B4-BE49-F238E27FC236}">
                <a16:creationId xmlns:a16="http://schemas.microsoft.com/office/drawing/2014/main" id="{39BE68A3-032B-4F03-A387-B485B05EDCA5}"/>
              </a:ext>
            </a:extLst>
          </p:cNvPr>
          <p:cNvPicPr>
            <a:picLocks noChangeAspect="1"/>
          </p:cNvPicPr>
          <p:nvPr/>
        </p:nvPicPr>
        <p:blipFill>
          <a:blip r:embed="rId2"/>
          <a:stretch>
            <a:fillRect/>
          </a:stretch>
        </p:blipFill>
        <p:spPr>
          <a:xfrm>
            <a:off x="6725778" y="4382736"/>
            <a:ext cx="5466222" cy="2136710"/>
          </a:xfrm>
          <a:prstGeom prst="rect">
            <a:avLst/>
          </a:prstGeom>
        </p:spPr>
      </p:pic>
      <p:sp>
        <p:nvSpPr>
          <p:cNvPr id="7" name="文本框 6">
            <a:extLst>
              <a:ext uri="{FF2B5EF4-FFF2-40B4-BE49-F238E27FC236}">
                <a16:creationId xmlns:a16="http://schemas.microsoft.com/office/drawing/2014/main" id="{09C8401B-7641-4747-9C1C-C7E34FBE3244}"/>
              </a:ext>
            </a:extLst>
          </p:cNvPr>
          <p:cNvSpPr txBox="1"/>
          <p:nvPr/>
        </p:nvSpPr>
        <p:spPr>
          <a:xfrm>
            <a:off x="8286342" y="6519446"/>
            <a:ext cx="2345094" cy="338554"/>
          </a:xfrm>
          <a:prstGeom prst="rect">
            <a:avLst/>
          </a:prstGeom>
          <a:noFill/>
        </p:spPr>
        <p:txBody>
          <a:bodyPr wrap="square">
            <a:spAutoFit/>
          </a:bodyPr>
          <a:lstStyle/>
          <a:p>
            <a:pPr algn="ctr"/>
            <a:r>
              <a:rPr lang="en-US" altLang="zh-CN" sz="1600" b="1">
                <a:latin typeface="Century Gothic" panose="020B0502020202020204" pitchFamily="34" charset="0"/>
                <a:ea typeface="华文楷体" panose="02010600040101010101" pitchFamily="2" charset="-122"/>
              </a:rPr>
              <a:t>https://axi404.top</a:t>
            </a:r>
            <a:endParaRPr lang="zh-CN" altLang="en-US" sz="1600"/>
          </a:p>
        </p:txBody>
      </p:sp>
    </p:spTree>
    <p:extLst>
      <p:ext uri="{BB962C8B-B14F-4D97-AF65-F5344CB8AC3E}">
        <p14:creationId xmlns:p14="http://schemas.microsoft.com/office/powerpoint/2010/main" val="1714422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一些建议</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第一性原理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我需要什么？就业还是科研</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为了这个目的，保研是否是我需要的，本科直接实习</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就业是否是更短路径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我是否在一些不必要的地方浪费了多余的时间（</a:t>
            </a:r>
            <a:r>
              <a:rPr lang="en-US" altLang="zh-CN">
                <a:latin typeface="华文楷体" panose="02010600040101010101" pitchFamily="2" charset="-122"/>
                <a:ea typeface="华文楷体" panose="02010600040101010101" pitchFamily="2" charset="-122"/>
              </a:rPr>
              <a:t>e.g. </a:t>
            </a:r>
            <a:r>
              <a:rPr lang="zh-CN" altLang="en-US">
                <a:latin typeface="华文楷体" panose="02010600040101010101" pitchFamily="2" charset="-122"/>
                <a:ea typeface="华文楷体" panose="02010600040101010101" pitchFamily="2" charset="-122"/>
              </a:rPr>
              <a:t>一些水赛）</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以及一些学习技巧 </a:t>
            </a:r>
            <a:r>
              <a:rPr lang="en-US" altLang="zh-CN">
                <a:latin typeface="华文楷体" panose="02010600040101010101" pitchFamily="2" charset="-122"/>
                <a:ea typeface="华文楷体" panose="02010600040101010101" pitchFamily="2" charset="-122"/>
              </a:rPr>
              <a:t>TBD</a:t>
            </a:r>
            <a:endParaRPr lang="zh-CN" altLang="en-US">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359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科研以及长期发展</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学习技巧</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按照时间线梳理：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大一</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大二</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大三</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之后</a:t>
            </a:r>
          </a:p>
        </p:txBody>
      </p:sp>
    </p:spTree>
    <p:extLst>
      <p:ext uri="{BB962C8B-B14F-4D97-AF65-F5344CB8AC3E}">
        <p14:creationId xmlns:p14="http://schemas.microsoft.com/office/powerpoint/2010/main" val="370855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学习技巧</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记笔记</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写博客</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长期接触技术社区，对于技术，甚至是广泛的技术感兴趣</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多提问，与人交流</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对于简单问题，向 </a:t>
            </a:r>
            <a:r>
              <a:rPr lang="en-US" altLang="zh-CN">
                <a:latin typeface="华文楷体" panose="02010600040101010101" pitchFamily="2" charset="-122"/>
                <a:ea typeface="华文楷体" panose="02010600040101010101" pitchFamily="2" charset="-122"/>
              </a:rPr>
              <a:t>GPT </a:t>
            </a:r>
            <a:r>
              <a:rPr lang="zh-CN" altLang="en-US">
                <a:latin typeface="华文楷体" panose="02010600040101010101" pitchFamily="2" charset="-122"/>
                <a:ea typeface="华文楷体" panose="02010600040101010101" pitchFamily="2" charset="-122"/>
              </a:rPr>
              <a:t>请教，加快迭代效率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对于困难问题，向前辈请教，节约试错成本</a:t>
            </a:r>
          </a:p>
        </p:txBody>
      </p:sp>
    </p:spTree>
    <p:extLst>
      <p:ext uri="{BB962C8B-B14F-4D97-AF65-F5344CB8AC3E}">
        <p14:creationId xmlns:p14="http://schemas.microsoft.com/office/powerpoint/2010/main" val="988078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正反馈的循环</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大学的学习内容以及知识更加松散</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不是总有一个考试在等着你</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需要给自己画上句号以及奖励</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记笔记</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量化学习内容</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提供快捷查阅的途径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用来装</a:t>
            </a:r>
            <a:r>
              <a:rPr lang="en-US" altLang="zh-CN">
                <a:latin typeface="华文楷体" panose="02010600040101010101" pitchFamily="2" charset="-122"/>
                <a:ea typeface="华文楷体" panose="02010600040101010101" pitchFamily="2" charset="-122"/>
              </a:rPr>
              <a:t>*</a:t>
            </a:r>
            <a:endParaRPr lang="zh-CN" altLang="en-US">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96395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笔记</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记录软件推荐</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Notion</a:t>
            </a:r>
          </a:p>
          <a:p>
            <a:r>
              <a:rPr lang="zh-CN" altLang="en-US">
                <a:latin typeface="华文楷体" panose="02010600040101010101" pitchFamily="2" charset="-122"/>
                <a:ea typeface="华文楷体" panose="02010600040101010101" pitchFamily="2" charset="-122"/>
              </a:rPr>
              <a:t>飞书</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Obsidian</a:t>
            </a:r>
            <a:endParaRPr lang="zh-CN" altLang="en-US">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873140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WTF is Markdown</a:t>
            </a:r>
            <a:endParaRPr lang="zh-CN" altLang="en-US">
              <a:latin typeface="华文楷体" panose="02010600040101010101" pitchFamily="2" charset="-122"/>
              <a:ea typeface="华文楷体" panose="02010600040101010101" pitchFamily="2" charset="-122"/>
            </a:endParaRP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Markdown </a:t>
            </a:r>
            <a:r>
              <a:rPr lang="zh-CN" altLang="en-US">
                <a:latin typeface="华文楷体" panose="02010600040101010101" pitchFamily="2" charset="-122"/>
                <a:ea typeface="华文楷体" panose="02010600040101010101" pitchFamily="2" charset="-122"/>
              </a:rPr>
              <a:t>是一种轻量化的标记语言，将带有特殊标记的纯文本转化为可以直观显示的 </a:t>
            </a:r>
            <a:r>
              <a:rPr lang="en-US" altLang="zh-CN">
                <a:latin typeface="华文楷体" panose="02010600040101010101" pitchFamily="2" charset="-122"/>
                <a:ea typeface="华文楷体" panose="02010600040101010101" pitchFamily="2" charset="-122"/>
              </a:rPr>
              <a:t>HTML </a:t>
            </a:r>
            <a:r>
              <a:rPr lang="zh-CN" altLang="en-US">
                <a:latin typeface="华文楷体" panose="02010600040101010101" pitchFamily="2" charset="-122"/>
                <a:ea typeface="华文楷体" panose="02010600040101010101" pitchFamily="2" charset="-122"/>
              </a:rPr>
              <a:t>或者 </a:t>
            </a:r>
            <a:r>
              <a:rPr lang="en-US" altLang="zh-CN">
                <a:latin typeface="华文楷体" panose="02010600040101010101" pitchFamily="2" charset="-122"/>
                <a:ea typeface="华文楷体" panose="02010600040101010101" pitchFamily="2" charset="-122"/>
              </a:rPr>
              <a:t>PDF </a:t>
            </a:r>
            <a:r>
              <a:rPr lang="zh-CN" altLang="en-US">
                <a:latin typeface="华文楷体" panose="02010600040101010101" pitchFamily="2" charset="-122"/>
                <a:ea typeface="华文楷体" panose="02010600040101010101" pitchFamily="2" charset="-122"/>
              </a:rPr>
              <a:t>文件</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还是不懂？问问 </a:t>
            </a:r>
            <a:r>
              <a:rPr lang="en-US" altLang="zh-CN">
                <a:latin typeface="华文楷体" panose="02010600040101010101" pitchFamily="2" charset="-122"/>
                <a:ea typeface="华文楷体" panose="02010600040101010101" pitchFamily="2" charset="-122"/>
              </a:rPr>
              <a:t>GPT</a:t>
            </a:r>
            <a:endParaRPr lang="zh-CN" altLang="en-US">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27215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学习技巧</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strike="sngStrike">
                <a:latin typeface="华文楷体" panose="02010600040101010101" pitchFamily="2" charset="-122"/>
                <a:ea typeface="华文楷体" panose="02010600040101010101" pitchFamily="2" charset="-122"/>
              </a:rPr>
              <a:t>记笔记</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写博客</a:t>
            </a:r>
            <a:endParaRPr lang="en-US" altLang="zh-CN" strike="sngStrike">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长期接触技术社区，对于技术，甚至是广泛的技术感兴趣</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多提问，与人交流</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对于简单问题，向 </a:t>
            </a:r>
            <a:r>
              <a:rPr lang="en-US" altLang="zh-CN">
                <a:latin typeface="华文楷体" panose="02010600040101010101" pitchFamily="2" charset="-122"/>
                <a:ea typeface="华文楷体" panose="02010600040101010101" pitchFamily="2" charset="-122"/>
              </a:rPr>
              <a:t>GPT </a:t>
            </a:r>
            <a:r>
              <a:rPr lang="zh-CN" altLang="en-US">
                <a:latin typeface="华文楷体" panose="02010600040101010101" pitchFamily="2" charset="-122"/>
                <a:ea typeface="华文楷体" panose="02010600040101010101" pitchFamily="2" charset="-122"/>
              </a:rPr>
              <a:t>请教，加快迭代效率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对于困难问题，向前辈请教，节约试错成本</a:t>
            </a:r>
          </a:p>
        </p:txBody>
      </p:sp>
    </p:spTree>
    <p:extLst>
      <p:ext uri="{BB962C8B-B14F-4D97-AF65-F5344CB8AC3E}">
        <p14:creationId xmlns:p14="http://schemas.microsoft.com/office/powerpoint/2010/main" val="147134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学习技巧</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strike="sngStrike">
                <a:latin typeface="华文楷体" panose="02010600040101010101" pitchFamily="2" charset="-122"/>
                <a:ea typeface="华文楷体" panose="02010600040101010101" pitchFamily="2" charset="-122"/>
              </a:rPr>
              <a:t>记笔记</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写博客</a:t>
            </a:r>
            <a:endParaRPr lang="en-US" altLang="zh-CN" strike="sngStrike">
              <a:latin typeface="华文楷体" panose="02010600040101010101" pitchFamily="2" charset="-122"/>
              <a:ea typeface="华文楷体" panose="02010600040101010101" pitchFamily="2" charset="-122"/>
            </a:endParaRPr>
          </a:p>
          <a:p>
            <a:r>
              <a:rPr lang="zh-CN" altLang="en-US" strike="sngStrike">
                <a:latin typeface="华文楷体" panose="02010600040101010101" pitchFamily="2" charset="-122"/>
                <a:ea typeface="华文楷体" panose="02010600040101010101" pitchFamily="2" charset="-122"/>
              </a:rPr>
              <a:t>长期接触技术社区，对于技术，甚至是广泛的技术感兴趣</a:t>
            </a:r>
            <a:endParaRPr lang="en-US" altLang="zh-CN" strike="sngStrike">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多提问，与人交流</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对于简单问题，向 </a:t>
            </a:r>
            <a:r>
              <a:rPr lang="en-US" altLang="zh-CN">
                <a:latin typeface="华文楷体" panose="02010600040101010101" pitchFamily="2" charset="-122"/>
                <a:ea typeface="华文楷体" panose="02010600040101010101" pitchFamily="2" charset="-122"/>
              </a:rPr>
              <a:t>GPT </a:t>
            </a:r>
            <a:r>
              <a:rPr lang="zh-CN" altLang="en-US">
                <a:latin typeface="华文楷体" panose="02010600040101010101" pitchFamily="2" charset="-122"/>
                <a:ea typeface="华文楷体" panose="02010600040101010101" pitchFamily="2" charset="-122"/>
              </a:rPr>
              <a:t>请教，加快迭代效率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对于困难问题，向前辈请教，节约试错成本</a:t>
            </a:r>
          </a:p>
        </p:txBody>
      </p:sp>
    </p:spTree>
    <p:extLst>
      <p:ext uri="{BB962C8B-B14F-4D97-AF65-F5344CB8AC3E}">
        <p14:creationId xmlns:p14="http://schemas.microsoft.com/office/powerpoint/2010/main" val="668331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提问的智慧</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normAutofit/>
          </a:bodyPr>
          <a:lstStyle/>
          <a:p>
            <a:r>
              <a:rPr lang="en-US" altLang="zh-CN">
                <a:latin typeface="华文楷体" panose="02010600040101010101" pitchFamily="2" charset="-122"/>
                <a:ea typeface="华文楷体" panose="02010600040101010101" pitchFamily="2" charset="-122"/>
              </a:rPr>
              <a:t>https://github.com/ryanhanwu/How-To-Ask-Questions-The-Smart-Way/blob/main/README-zh_CN.md</a:t>
            </a:r>
          </a:p>
          <a:p>
            <a:pPr marL="0" indent="0">
              <a:buNone/>
            </a:pPr>
            <a:endParaRPr lang="en-US" altLang="zh-CN">
              <a:latin typeface="华文楷体" panose="02010600040101010101" pitchFamily="2" charset="-122"/>
              <a:ea typeface="华文楷体" panose="02010600040101010101" pitchFamily="2" charset="-122"/>
            </a:endParaRPr>
          </a:p>
          <a:p>
            <a:pPr marL="0" indent="0">
              <a:buNone/>
            </a:pPr>
            <a:endParaRPr lang="en-US" altLang="zh-CN">
              <a:latin typeface="华文楷体" panose="02010600040101010101" pitchFamily="2" charset="-122"/>
              <a:ea typeface="华文楷体" panose="02010600040101010101" pitchFamily="2" charset="-122"/>
            </a:endParaRPr>
          </a:p>
          <a:p>
            <a:pPr marL="0" indent="0">
              <a:buNone/>
            </a:pPr>
            <a:endParaRPr lang="en-US" altLang="zh-CN">
              <a:latin typeface="华文楷体" panose="02010600040101010101" pitchFamily="2" charset="-122"/>
              <a:ea typeface="华文楷体" panose="02010600040101010101" pitchFamily="2" charset="-122"/>
            </a:endParaRPr>
          </a:p>
          <a:p>
            <a:pPr marL="0" indent="0">
              <a:buNone/>
            </a:pPr>
            <a:r>
              <a:rPr lang="zh-CN" altLang="en-US" sz="1600">
                <a:latin typeface="华文楷体" panose="02010600040101010101" pitchFamily="2" charset="-122"/>
                <a:ea typeface="华文楷体" panose="02010600040101010101" pitchFamily="2" charset="-122"/>
              </a:rPr>
              <a:t>对于那些乐于回答别人问题的人来说，他们很喜欢一个好问题，并且愿意为之付出大量的时间，因为这不仅可以帮助到提问者，也可以帮助被提问者整理自己的思绪，对这个问题产生更深刻的认知。然而相对的，假如读者希望被提问者可以花费十分钟回答自己的问题，毫无疑问自己也有必要花费十分钟来准备自己的问题，这才是公平的体现。</a:t>
            </a:r>
          </a:p>
          <a:p>
            <a:pPr marL="0" indent="0">
              <a:buNone/>
            </a:pPr>
            <a:r>
              <a:rPr lang="zh-CN" altLang="en-US" sz="1600">
                <a:latin typeface="华文楷体" panose="02010600040101010101" pitchFamily="2" charset="-122"/>
                <a:ea typeface="华文楷体" panose="02010600040101010101" pitchFamily="2" charset="-122"/>
              </a:rPr>
              <a:t>「我具有不错的课内成绩，现在正在抉择是参加机器人竞赛还是直接参与科研，我在网络上搜索了一些科研的知识，感觉具有比较高的上手门槛，而且领域繁多，我不知道如何选择，所以想要询问你的意见」，并且在提问结束后说上一句谢谢，听上去总比「怎么变成像你一样的人」，并且在获得回复之后已读不回听上去要好的多。</a:t>
            </a:r>
          </a:p>
        </p:txBody>
      </p:sp>
    </p:spTree>
    <p:extLst>
      <p:ext uri="{BB962C8B-B14F-4D97-AF65-F5344CB8AC3E}">
        <p14:creationId xmlns:p14="http://schemas.microsoft.com/office/powerpoint/2010/main" val="1041642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Less is More, Slow is Fast</a:t>
            </a:r>
            <a:endParaRPr lang="zh-CN" altLang="en-US">
              <a:latin typeface="华文楷体" panose="02010600040101010101" pitchFamily="2" charset="-122"/>
              <a:ea typeface="华文楷体" panose="02010600040101010101" pitchFamily="2" charset="-122"/>
            </a:endParaRP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normAutofit/>
          </a:bodyPr>
          <a:lstStyle/>
          <a:p>
            <a:r>
              <a:rPr lang="zh-CN" altLang="en-US">
                <a:latin typeface="华文楷体" panose="02010600040101010101" pitchFamily="2" charset="-122"/>
                <a:ea typeface="华文楷体" panose="02010600040101010101" pitchFamily="2" charset="-122"/>
              </a:rPr>
              <a:t>学习关键的内容，胜过广泛的学习</a:t>
            </a:r>
            <a:endParaRPr lang="en-US" altLang="zh-CN" sz="1600">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慢下来思考，胜过快速做出决定</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这就是为什么我喜欢邮件</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76090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保研是什么</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p:txBody>
          <a:bodyPr/>
          <a:lstStyle/>
          <a:p>
            <a:r>
              <a:rPr lang="zh-CN" altLang="en-US">
                <a:latin typeface="华文楷体" panose="02010600040101010101" pitchFamily="2" charset="-122"/>
                <a:ea typeface="华文楷体" panose="02010600040101010101" pitchFamily="2" charset="-122"/>
              </a:rPr>
              <a:t>有推免资格</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90%</a:t>
            </a:r>
            <a:r>
              <a:rPr lang="zh-CN" altLang="en-US">
                <a:latin typeface="华文楷体" panose="02010600040101010101" pitchFamily="2" charset="-122"/>
                <a:ea typeface="华文楷体" panose="02010600040101010101" pitchFamily="2" charset="-122"/>
              </a:rPr>
              <a:t>智育分</a:t>
            </a:r>
            <a:r>
              <a:rPr lang="en-US" altLang="zh-CN">
                <a:latin typeface="华文楷体" panose="02010600040101010101" pitchFamily="2" charset="-122"/>
                <a:ea typeface="华文楷体" panose="02010600040101010101" pitchFamily="2" charset="-122"/>
              </a:rPr>
              <a:t>+10%</a:t>
            </a:r>
            <a:r>
              <a:rPr lang="zh-CN" altLang="en-US">
                <a:latin typeface="华文楷体" panose="02010600040101010101" pitchFamily="2" charset="-122"/>
                <a:ea typeface="华文楷体" panose="02010600040101010101" pitchFamily="2" charset="-122"/>
              </a:rPr>
              <a:t>德育分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竞赛加分</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A/B </a:t>
            </a:r>
            <a:r>
              <a:rPr lang="zh-CN" altLang="en-US">
                <a:latin typeface="华文楷体" panose="02010600040101010101" pitchFamily="2" charset="-122"/>
                <a:ea typeface="华文楷体" panose="02010600040101010101" pitchFamily="2" charset="-122"/>
              </a:rPr>
              <a:t>类竞赛</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出国交换加分</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3/2 </a:t>
            </a:r>
            <a:r>
              <a:rPr lang="zh-CN" altLang="en-US">
                <a:latin typeface="华文楷体" panose="02010600040101010101" pitchFamily="2" charset="-122"/>
                <a:ea typeface="华文楷体" panose="02010600040101010101" pitchFamily="2" charset="-122"/>
              </a:rPr>
              <a:t>分</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华文楷体" panose="02010600040101010101" pitchFamily="2" charset="-122"/>
                <a:ea typeface="华文楷体" panose="02010600040101010101" pitchFamily="2" charset="-122"/>
              </a:rPr>
              <a:t>有学校 </a:t>
            </a:r>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夏令营</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预推免</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完整流程</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通知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投递简历</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入营</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笔试面试机试</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优营</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Offer</a:t>
            </a:r>
          </a:p>
          <a:p>
            <a:pPr lvl="1"/>
            <a:r>
              <a:rPr lang="zh-CN" altLang="en-US">
                <a:latin typeface="华文楷体" panose="02010600040101010101" pitchFamily="2" charset="-122"/>
                <a:ea typeface="华文楷体" panose="02010600040101010101" pitchFamily="2" charset="-122"/>
              </a:rPr>
              <a:t>评价体系</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51968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ChatGPT is Better</a:t>
            </a:r>
            <a:endParaRPr lang="zh-CN" altLang="en-US">
              <a:latin typeface="华文楷体" panose="02010600040101010101" pitchFamily="2" charset="-122"/>
              <a:ea typeface="华文楷体" panose="02010600040101010101" pitchFamily="2" charset="-122"/>
            </a:endParaRP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ChatGPT</a:t>
            </a:r>
          </a:p>
          <a:p>
            <a:r>
              <a:rPr lang="en-US" altLang="zh-CN">
                <a:latin typeface="华文楷体" panose="02010600040101010101" pitchFamily="2" charset="-122"/>
                <a:ea typeface="华文楷体" panose="02010600040101010101" pitchFamily="2" charset="-122"/>
              </a:rPr>
              <a:t>Gemini</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Google</a:t>
            </a:r>
            <a:r>
              <a:rPr lang="zh-CN" altLang="en-US">
                <a:latin typeface="华文楷体" panose="02010600040101010101" pitchFamily="2" charset="-122"/>
                <a:ea typeface="华文楷体" panose="02010600040101010101" pitchFamily="2" charset="-122"/>
              </a:rPr>
              <a:t>）</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Qwen</a:t>
            </a:r>
            <a:r>
              <a:rPr lang="zh-CN" altLang="en-US">
                <a:latin typeface="华文楷体" panose="02010600040101010101" pitchFamily="2" charset="-122"/>
                <a:ea typeface="华文楷体" panose="02010600040101010101" pitchFamily="2" charset="-122"/>
              </a:rPr>
              <a:t>（阿里）</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Doubao</a:t>
            </a:r>
            <a:r>
              <a:rPr lang="zh-CN" altLang="en-US">
                <a:latin typeface="华文楷体" panose="02010600040101010101" pitchFamily="2" charset="-122"/>
                <a:ea typeface="华文楷体" panose="02010600040101010101" pitchFamily="2" charset="-122"/>
              </a:rPr>
              <a:t>（字节跳动）</a:t>
            </a:r>
          </a:p>
        </p:txBody>
      </p:sp>
    </p:spTree>
    <p:extLst>
      <p:ext uri="{BB962C8B-B14F-4D97-AF65-F5344CB8AC3E}">
        <p14:creationId xmlns:p14="http://schemas.microsoft.com/office/powerpoint/2010/main" val="3435201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我的大一</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979502"/>
          </a:xfrm>
        </p:spPr>
        <p:txBody>
          <a:bodyPr/>
          <a:lstStyle/>
          <a:p>
            <a:r>
              <a:rPr lang="zh-CN" altLang="en-US">
                <a:latin typeface="华文楷体" panose="02010600040101010101" pitchFamily="2" charset="-122"/>
                <a:ea typeface="华文楷体" panose="02010600040101010101" pitchFamily="2" charset="-122"/>
              </a:rPr>
              <a:t>高数线代概率论</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机器学习（</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统计学习方法</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李航）</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深度学习（李沐，动手学深度学习）</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CS231n is better</a:t>
            </a:r>
            <a:endParaRPr lang="zh-CN" altLang="en-US">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计算机基本功</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Linux/Ubuntu/Arch Linux</a:t>
            </a:r>
          </a:p>
          <a:p>
            <a:pPr lvl="1"/>
            <a:r>
              <a:rPr lang="en-US" altLang="zh-CN">
                <a:latin typeface="华文楷体" panose="02010600040101010101" pitchFamily="2" charset="-122"/>
                <a:ea typeface="华文楷体" panose="02010600040101010101" pitchFamily="2" charset="-122"/>
              </a:rPr>
              <a:t>Git</a:t>
            </a:r>
          </a:p>
          <a:p>
            <a:pPr lvl="1"/>
            <a:r>
              <a:rPr lang="en-US" altLang="zh-CN">
                <a:latin typeface="华文楷体" panose="02010600040101010101" pitchFamily="2" charset="-122"/>
                <a:ea typeface="华文楷体" panose="02010600040101010101" pitchFamily="2" charset="-122"/>
              </a:rPr>
              <a:t>Markdown</a:t>
            </a:r>
          </a:p>
          <a:p>
            <a:r>
              <a:rPr lang="en-US" altLang="zh-CN">
                <a:latin typeface="华文楷体" panose="02010600040101010101" pitchFamily="2" charset="-122"/>
                <a:ea typeface="华文楷体" panose="02010600040101010101" pitchFamily="2" charset="-122"/>
              </a:rPr>
              <a:t>VS Code/Cursor</a:t>
            </a:r>
            <a:r>
              <a:rPr lang="zh-CN" altLang="en-US">
                <a:latin typeface="华文楷体" panose="02010600040101010101" pitchFamily="2" charset="-122"/>
                <a:ea typeface="华文楷体" panose="02010600040101010101" pitchFamily="2" charset="-122"/>
              </a:rPr>
              <a:t>？</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RoboMaster</a:t>
            </a:r>
          </a:p>
        </p:txBody>
      </p:sp>
    </p:spTree>
    <p:extLst>
      <p:ext uri="{BB962C8B-B14F-4D97-AF65-F5344CB8AC3E}">
        <p14:creationId xmlns:p14="http://schemas.microsoft.com/office/powerpoint/2010/main" val="3053740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Python </a:t>
            </a:r>
            <a:r>
              <a:rPr lang="zh-CN" altLang="en-US">
                <a:latin typeface="华文楷体" panose="02010600040101010101" pitchFamily="2" charset="-122"/>
                <a:ea typeface="华文楷体" panose="02010600040101010101" pitchFamily="2" charset="-122"/>
              </a:rPr>
              <a:t>还是 </a:t>
            </a:r>
            <a:r>
              <a:rPr lang="en-US" altLang="zh-CN">
                <a:latin typeface="华文楷体" panose="02010600040101010101" pitchFamily="2" charset="-122"/>
                <a:ea typeface="华文楷体" panose="02010600040101010101" pitchFamily="2" charset="-122"/>
              </a:rPr>
              <a:t>C++</a:t>
            </a:r>
            <a:r>
              <a:rPr lang="zh-CN" altLang="en-US">
                <a:latin typeface="华文楷体" panose="02010600040101010101" pitchFamily="2" charset="-122"/>
                <a:ea typeface="华文楷体" panose="02010600040101010101" pitchFamily="2" charset="-122"/>
              </a:rPr>
              <a:t>？编程是一种思想</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en-US" altLang="zh-CN">
                <a:latin typeface="华文楷体" panose="02010600040101010101" pitchFamily="2" charset="-122"/>
                <a:ea typeface="华文楷体" panose="02010600040101010101" pitchFamily="2" charset="-122"/>
              </a:rPr>
              <a:t>Vibe Coding </a:t>
            </a:r>
            <a:r>
              <a:rPr lang="zh-CN" altLang="en-US">
                <a:latin typeface="华文楷体" panose="02010600040101010101" pitchFamily="2" charset="-122"/>
                <a:ea typeface="华文楷体" panose="02010600040101010101" pitchFamily="2" charset="-122"/>
              </a:rPr>
              <a:t>这个词很火，用更容易理解的词汇来说，用自然语言编程</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For AI,</a:t>
            </a:r>
            <a:r>
              <a:rPr lang="zh-CN" altLang="en-US">
                <a:latin typeface="华文楷体" panose="02010600040101010101" pitchFamily="2" charset="-122"/>
                <a:ea typeface="华文楷体" panose="02010600040101010101" pitchFamily="2" charset="-122"/>
              </a:rPr>
              <a:t> </a:t>
            </a:r>
            <a:r>
              <a:rPr lang="en-US" altLang="zh-CN">
                <a:latin typeface="华文楷体" panose="02010600040101010101" pitchFamily="2" charset="-122"/>
                <a:ea typeface="华文楷体" panose="02010600040101010101" pitchFamily="2" charset="-122"/>
              </a:rPr>
              <a:t>Python &gt;&gt; Everything, PyTorch &gt;&gt; Everything, Transformer(Hugging face) &gt;&gt; Everything</a:t>
            </a:r>
          </a:p>
          <a:p>
            <a:r>
              <a:rPr lang="zh-CN" altLang="en-US">
                <a:latin typeface="华文楷体" panose="02010600040101010101" pitchFamily="2" charset="-122"/>
                <a:ea typeface="华文楷体" panose="02010600040101010101" pitchFamily="2" charset="-122"/>
              </a:rPr>
              <a:t>推荐体验一下 </a:t>
            </a:r>
            <a:r>
              <a:rPr lang="en-US" altLang="zh-CN">
                <a:latin typeface="华文楷体" panose="02010600040101010101" pitchFamily="2" charset="-122"/>
                <a:ea typeface="华文楷体" panose="02010600040101010101" pitchFamily="2" charset="-122"/>
              </a:rPr>
              <a:t>Cursor</a:t>
            </a:r>
          </a:p>
        </p:txBody>
      </p:sp>
    </p:spTree>
    <p:extLst>
      <p:ext uri="{BB962C8B-B14F-4D97-AF65-F5344CB8AC3E}">
        <p14:creationId xmlns:p14="http://schemas.microsoft.com/office/powerpoint/2010/main" val="4284533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阅读论文</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找到你感兴趣的领域</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调研你感兴趣的领域中知名的论文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这些论文不一定是最新的 </a:t>
            </a:r>
            <a:r>
              <a:rPr lang="en-US" altLang="zh-CN">
                <a:latin typeface="华文楷体" panose="02010600040101010101" pitchFamily="2" charset="-122"/>
                <a:ea typeface="华文楷体" panose="02010600040101010101" pitchFamily="2" charset="-122"/>
              </a:rPr>
              <a:t>SOTA</a:t>
            </a:r>
          </a:p>
          <a:p>
            <a:r>
              <a:rPr lang="zh-CN" altLang="en-US">
                <a:latin typeface="华文楷体" panose="02010600040101010101" pitchFamily="2" charset="-122"/>
                <a:ea typeface="华文楷体" panose="02010600040101010101" pitchFamily="2" charset="-122"/>
              </a:rPr>
              <a:t>阅读并且理解思想</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触类旁通，广泛阅读各种领域，尤其是主流领域</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日啖论文三百篇，</a:t>
            </a:r>
            <a:r>
              <a:rPr lang="en-US" altLang="zh-CN">
                <a:latin typeface="华文楷体" panose="02010600040101010101" pitchFamily="2" charset="-122"/>
                <a:ea typeface="华文楷体" panose="02010600040101010101" pitchFamily="2" charset="-122"/>
              </a:rPr>
              <a:t>From Arxiv</a:t>
            </a:r>
          </a:p>
        </p:txBody>
      </p:sp>
    </p:spTree>
    <p:extLst>
      <p:ext uri="{BB962C8B-B14F-4D97-AF65-F5344CB8AC3E}">
        <p14:creationId xmlns:p14="http://schemas.microsoft.com/office/powerpoint/2010/main" val="2414825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论文演进</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人工智能论文本质上希望尽可能获得社区的关注并且快速被 </a:t>
            </a:r>
            <a:r>
              <a:rPr lang="en-US" altLang="zh-CN">
                <a:latin typeface="华文楷体" panose="02010600040101010101" pitchFamily="2" charset="-122"/>
                <a:ea typeface="华文楷体" panose="02010600040101010101" pitchFamily="2" charset="-122"/>
              </a:rPr>
              <a:t>Follow</a:t>
            </a:r>
          </a:p>
          <a:p>
            <a:r>
              <a:rPr lang="zh-CN" altLang="en-US">
                <a:latin typeface="华文楷体" panose="02010600040101010101" pitchFamily="2" charset="-122"/>
                <a:ea typeface="华文楷体" panose="02010600040101010101" pitchFamily="2" charset="-122"/>
              </a:rPr>
              <a:t>期刊审稿周期长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会议流行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会议含金量大于期刊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会议还是有点慢 </a:t>
            </a:r>
            <a:r>
              <a:rPr lang="en-US" altLang="zh-CN">
                <a:latin typeface="华文楷体" panose="02010600040101010101" pitchFamily="2" charset="-122"/>
                <a:ea typeface="华文楷体" panose="02010600040101010101" pitchFamily="2" charset="-122"/>
              </a:rPr>
              <a:t>-&gt; Arxiv</a:t>
            </a:r>
            <a:r>
              <a:rPr lang="zh-CN" altLang="en-US">
                <a:latin typeface="华文楷体" panose="02010600040101010101" pitchFamily="2" charset="-122"/>
                <a:ea typeface="华文楷体" panose="02010600040101010101" pitchFamily="2" charset="-122"/>
              </a:rPr>
              <a:t> 预印本平台</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宣传</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有影响力 </a:t>
            </a:r>
            <a:r>
              <a:rPr lang="en-US" altLang="zh-CN">
                <a:latin typeface="华文楷体" panose="02010600040101010101" pitchFamily="2" charset="-122"/>
                <a:ea typeface="华文楷体" panose="02010600040101010101" pitchFamily="2" charset="-122"/>
              </a:rPr>
              <a:t>&gt;&gt; </a:t>
            </a:r>
            <a:r>
              <a:rPr lang="zh-CN" altLang="en-US">
                <a:latin typeface="华文楷体" panose="02010600040101010101" pitchFamily="2" charset="-122"/>
                <a:ea typeface="华文楷体" panose="02010600040101010101" pitchFamily="2" charset="-122"/>
              </a:rPr>
              <a:t>一切</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评价体系 </a:t>
            </a:r>
            <a:r>
              <a:rPr lang="en-US" altLang="zh-CN">
                <a:latin typeface="华文楷体" panose="02010600040101010101" pitchFamily="2" charset="-122"/>
                <a:ea typeface="华文楷体" panose="02010600040101010101" pitchFamily="2" charset="-122"/>
              </a:rPr>
              <a:t>CCF A/B/C</a:t>
            </a:r>
          </a:p>
          <a:p>
            <a:pPr lvl="1"/>
            <a:r>
              <a:rPr lang="zh-CN" altLang="en-US">
                <a:latin typeface="华文楷体" panose="02010600040101010101" pitchFamily="2" charset="-122"/>
                <a:ea typeface="华文楷体" panose="02010600040101010101" pitchFamily="2" charset="-122"/>
              </a:rPr>
              <a:t>特例，如 </a:t>
            </a:r>
            <a:r>
              <a:rPr lang="en-US" altLang="zh-CN">
                <a:latin typeface="华文楷体" panose="02010600040101010101" pitchFamily="2" charset="-122"/>
                <a:ea typeface="华文楷体" panose="02010600040101010101" pitchFamily="2" charset="-122"/>
              </a:rPr>
              <a:t>ECCV(B), ICLR(None), IROS(C)</a:t>
            </a:r>
          </a:p>
          <a:p>
            <a:pPr lvl="1"/>
            <a:r>
              <a:rPr lang="zh-CN" altLang="en-US">
                <a:latin typeface="华文楷体" panose="02010600040101010101" pitchFamily="2" charset="-122"/>
                <a:ea typeface="华文楷体" panose="02010600040101010101" pitchFamily="2" charset="-122"/>
              </a:rPr>
              <a:t>特例，如 </a:t>
            </a:r>
            <a:r>
              <a:rPr lang="en-US" altLang="zh-CN">
                <a:latin typeface="华文楷体" panose="02010600040101010101" pitchFamily="2" charset="-122"/>
                <a:ea typeface="华文楷体" panose="02010600040101010101" pitchFamily="2" charset="-122"/>
              </a:rPr>
              <a:t>MM(A), AAAI(A), WWW(A)</a:t>
            </a:r>
          </a:p>
        </p:txBody>
      </p:sp>
    </p:spTree>
    <p:extLst>
      <p:ext uri="{BB962C8B-B14F-4D97-AF65-F5344CB8AC3E}">
        <p14:creationId xmlns:p14="http://schemas.microsoft.com/office/powerpoint/2010/main" val="1193803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一些反思</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不要浪费时间到没有意义的事情上</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什么事情没有意义？</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提前了解全貌</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长期主义</a:t>
            </a:r>
            <a:r>
              <a:rPr lang="zh-CN" altLang="en-US" strike="sngStrike">
                <a:latin typeface="华文楷体" panose="02010600040101010101" pitchFamily="2" charset="-122"/>
                <a:ea typeface="华文楷体" panose="02010600040101010101" pitchFamily="2" charset="-122"/>
              </a:rPr>
              <a:t>（吃老本）</a:t>
            </a:r>
            <a:endParaRPr lang="en-US" altLang="zh-CN" strike="sngStrike">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23810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我的大二</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3555028"/>
          </a:xfrm>
        </p:spPr>
        <p:txBody>
          <a:bodyPr/>
          <a:lstStyle/>
          <a:p>
            <a:r>
              <a:rPr lang="zh-CN" altLang="en-US">
                <a:latin typeface="华文楷体" panose="02010600040101010101" pitchFamily="2" charset="-122"/>
                <a:ea typeface="华文楷体" panose="02010600040101010101" pitchFamily="2" charset="-122"/>
              </a:rPr>
              <a:t>进组科研</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继续阅读论文</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99450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本校实习？外校实习？</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其实可以直接外校远程实习</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假如不放心，也可以选择本校</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三级跳？</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本校发论文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简历投外校</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外校发论文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简历投最终去处</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064421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关系西交实习的二三事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4351338"/>
          </a:xfrm>
        </p:spPr>
        <p:txBody>
          <a:bodyPr/>
          <a:lstStyle/>
          <a:p>
            <a:r>
              <a:rPr lang="zh-CN" altLang="en-US">
                <a:latin typeface="华文楷体" panose="02010600040101010101" pitchFamily="2" charset="-122"/>
                <a:ea typeface="华文楷体" panose="02010600040101010101" pitchFamily="2" charset="-122"/>
              </a:rPr>
              <a:t>资源</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课题</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0326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科研的完整流程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加入课题组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寻找课题组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准备简历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面试相关</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完成第一篇论文</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形成 </a:t>
            </a:r>
            <a:r>
              <a:rPr lang="en-US" altLang="zh-CN">
                <a:latin typeface="华文楷体" panose="02010600040101010101" pitchFamily="2" charset="-122"/>
                <a:ea typeface="华文楷体" panose="02010600040101010101" pitchFamily="2" charset="-122"/>
              </a:rPr>
              <a:t>Idea</a:t>
            </a:r>
          </a:p>
          <a:p>
            <a:pPr lvl="1"/>
            <a:r>
              <a:rPr lang="zh-CN" altLang="en-US">
                <a:latin typeface="华文楷体" panose="02010600040101010101" pitchFamily="2" charset="-122"/>
                <a:ea typeface="华文楷体" panose="02010600040101010101" pitchFamily="2" charset="-122"/>
              </a:rPr>
              <a:t>关于代码</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进行实验</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论文写作</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投稿流程</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26244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保研排名的组成</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5349240" cy="4351338"/>
          </a:xfrm>
        </p:spPr>
        <p:txBody>
          <a:bodyPr/>
          <a:lstStyle/>
          <a:p>
            <a:r>
              <a:rPr lang="en-US" altLang="zh-CN">
                <a:latin typeface="华文楷体" panose="02010600040101010101" pitchFamily="2" charset="-122"/>
                <a:ea typeface="华文楷体" panose="02010600040101010101" pitchFamily="2" charset="-122"/>
              </a:rPr>
              <a:t>90% </a:t>
            </a:r>
            <a:r>
              <a:rPr lang="zh-CN" altLang="en-US">
                <a:latin typeface="华文楷体" panose="02010600040101010101" pitchFamily="2" charset="-122"/>
                <a:ea typeface="华文楷体" panose="02010600040101010101" pitchFamily="2" charset="-122"/>
              </a:rPr>
              <a:t>智育分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不包含专业选修课</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选修课</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按照学分进行加权</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可以根据奖学金排名进行一定推断</a:t>
            </a: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德育分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70 </a:t>
            </a:r>
            <a:r>
              <a:rPr lang="zh-CN" altLang="en-US">
                <a:latin typeface="华文楷体" panose="02010600040101010101" pitchFamily="2" charset="-122"/>
                <a:ea typeface="华文楷体" panose="02010600040101010101" pitchFamily="2" charset="-122"/>
              </a:rPr>
              <a:t>分基础分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分竞赛加分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若干杂项</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16594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寻找课题组</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我喜欢哪个领域</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这个领域中的高质量论文，一些人名很常见</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这些人的课题组？</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发邮件询问</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学长，这个领域推荐哪些课题组</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107602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准备简历</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同保研简历</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没必要硬编</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06287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关于面试</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经典八股，你对于领域的基础常识是不是都有了解</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对于老师所处于的领域是不是有了解</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是不是有激情</a:t>
            </a:r>
            <a:r>
              <a:rPr lang="en-US" altLang="zh-CN">
                <a:latin typeface="华文楷体" panose="02010600040101010101" pitchFamily="2" charset="-122"/>
                <a:ea typeface="华文楷体" panose="02010600040101010101" pitchFamily="2" charset="-122"/>
              </a:rPr>
              <a:t>/Self-Motivated</a:t>
            </a:r>
          </a:p>
        </p:txBody>
      </p:sp>
    </p:spTree>
    <p:extLst>
      <p:ext uri="{BB962C8B-B14F-4D97-AF65-F5344CB8AC3E}">
        <p14:creationId xmlns:p14="http://schemas.microsoft.com/office/powerpoint/2010/main" val="721674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一个常识</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课题组不是辅导班</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老师没有义务监督你或者找你讨论</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167912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有前辈吗？是否是天胡开局</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老师的课题组的课题是否收敛</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我的惨痛教训</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前辈们的经验</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哪些代码是好用的</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有没有具体的调参技巧</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哪些论文是有必要阅读的</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898983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Idea </a:t>
            </a:r>
            <a:r>
              <a:rPr lang="zh-CN" altLang="en-US">
                <a:latin typeface="华文楷体" panose="02010600040101010101" pitchFamily="2" charset="-122"/>
                <a:ea typeface="华文楷体" panose="02010600040101010101" pitchFamily="2" charset="-122"/>
              </a:rPr>
              <a:t>何处来，找到问题，而不是方法</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上等的论文解决好的问题</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中等的论文提出好的方法</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下等的论文加入新的模块</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93051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Case 2</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VLA </a:t>
            </a:r>
            <a:r>
              <a:rPr lang="zh-CN" altLang="en-US">
                <a:latin typeface="华文楷体" panose="02010600040101010101" pitchFamily="2" charset="-122"/>
                <a:ea typeface="华文楷体" panose="02010600040101010101" pitchFamily="2" charset="-122"/>
              </a:rPr>
              <a:t>中的深度问题</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594885"/>
            <a:ext cx="10515600" cy="5550343"/>
          </a:xfrm>
        </p:spPr>
        <p:txBody>
          <a:bodyPr>
            <a:normAutofit fontScale="92500" lnSpcReduction="10000"/>
          </a:bodyPr>
          <a:lstStyle/>
          <a:p>
            <a:pPr marL="0" indent="0">
              <a:buNone/>
            </a:pPr>
            <a:r>
              <a:rPr lang="en-US" altLang="zh-CN" sz="2400">
                <a:latin typeface="华文楷体" panose="02010600040101010101" pitchFamily="2" charset="-122"/>
                <a:ea typeface="华文楷体" panose="02010600040101010101" pitchFamily="2" charset="-122"/>
              </a:rPr>
              <a:t>VLA Manipulation</a:t>
            </a:r>
            <a:r>
              <a:rPr lang="zh-CN" altLang="en-US" sz="2400">
                <a:latin typeface="华文楷体" panose="02010600040101010101" pitchFamily="2" charset="-122"/>
                <a:ea typeface="华文楷体" panose="02010600040101010101" pitchFamily="2" charset="-122"/>
              </a:rPr>
              <a:t>，即使用模型控制机器人（主要是机械臂）进行操作任务，例如分拣桌面上的物品。</a:t>
            </a:r>
          </a:p>
          <a:p>
            <a:pPr marL="0" indent="0">
              <a:buNone/>
            </a:pPr>
            <a:r>
              <a:rPr lang="zh-CN" altLang="en-US" sz="2400">
                <a:latin typeface="华文楷体" panose="02010600040101010101" pitchFamily="2" charset="-122"/>
                <a:ea typeface="华文楷体" panose="02010600040101010101" pitchFamily="2" charset="-122"/>
              </a:rPr>
              <a:t>在对于之前的 </a:t>
            </a:r>
            <a:r>
              <a:rPr lang="en-US" altLang="zh-CN" sz="2400">
                <a:latin typeface="华文楷体" panose="02010600040101010101" pitchFamily="2" charset="-122"/>
                <a:ea typeface="华文楷体" panose="02010600040101010101" pitchFamily="2" charset="-122"/>
              </a:rPr>
              <a:t>VLA</a:t>
            </a:r>
            <a:r>
              <a:rPr lang="zh-CN" altLang="en-US" sz="2400">
                <a:latin typeface="华文楷体" panose="02010600040101010101" pitchFamily="2" charset="-122"/>
                <a:ea typeface="华文楷体" panose="02010600040101010101" pitchFamily="2" charset="-122"/>
              </a:rPr>
              <a:t>，在实验的过程中不难发现，对于抓取任务来说，很多时候机械臂确实已经到达了物体的上方，但是在向下抓取的时候，因为高度不够导致没有成功抓取，从而导致了非常大的失败率。</a:t>
            </a:r>
            <a:endParaRPr lang="en-US" altLang="zh-CN" sz="2400">
              <a:latin typeface="华文楷体" panose="02010600040101010101" pitchFamily="2" charset="-122"/>
              <a:ea typeface="华文楷体" panose="02010600040101010101" pitchFamily="2" charset="-122"/>
            </a:endParaRPr>
          </a:p>
          <a:p>
            <a:pPr marL="0" indent="0">
              <a:buNone/>
            </a:pPr>
            <a:r>
              <a:rPr lang="zh-CN" altLang="en-US" sz="2400" b="1">
                <a:solidFill>
                  <a:srgbClr val="FF0000"/>
                </a:solidFill>
                <a:latin typeface="华文楷体" panose="02010600040101010101" pitchFamily="2" charset="-122"/>
                <a:ea typeface="华文楷体" panose="02010600040101010101" pitchFamily="2" charset="-122"/>
              </a:rPr>
              <a:t>关键问题：</a:t>
            </a:r>
            <a:r>
              <a:rPr lang="zh-CN" altLang="en-US" sz="2400">
                <a:latin typeface="华文楷体" panose="02010600040101010101" pitchFamily="2" charset="-122"/>
                <a:ea typeface="华文楷体" panose="02010600040101010101" pitchFamily="2" charset="-122"/>
              </a:rPr>
              <a:t>当模型只有 </a:t>
            </a:r>
            <a:r>
              <a:rPr lang="en-US" altLang="zh-CN" sz="2400">
                <a:latin typeface="华文楷体" panose="02010600040101010101" pitchFamily="2" charset="-122"/>
                <a:ea typeface="华文楷体" panose="02010600040101010101" pitchFamily="2" charset="-122"/>
              </a:rPr>
              <a:t>RGB </a:t>
            </a:r>
            <a:r>
              <a:rPr lang="zh-CN" altLang="en-US" sz="2400">
                <a:latin typeface="华文楷体" panose="02010600040101010101" pitchFamily="2" charset="-122"/>
                <a:ea typeface="华文楷体" panose="02010600040101010101" pitchFamily="2" charset="-122"/>
              </a:rPr>
              <a:t>输入的时候，缺乏对于深度的感知，从而使得任务失败率很高。</a:t>
            </a:r>
            <a:endParaRPr lang="en-US" altLang="zh-CN" sz="2400">
              <a:latin typeface="华文楷体" panose="02010600040101010101" pitchFamily="2" charset="-122"/>
              <a:ea typeface="华文楷体" panose="02010600040101010101" pitchFamily="2" charset="-122"/>
            </a:endParaRPr>
          </a:p>
          <a:p>
            <a:pPr marL="0" indent="0">
              <a:buNone/>
            </a:pPr>
            <a:r>
              <a:rPr lang="zh-CN" altLang="en-US" sz="2400">
                <a:latin typeface="华文楷体" panose="02010600040101010101" pitchFamily="2" charset="-122"/>
                <a:ea typeface="华文楷体" panose="02010600040101010101" pitchFamily="2" charset="-122"/>
              </a:rPr>
              <a:t>在遇到问题之后就去分析导致问题的原因，并且可以思考最直接的方式去解决，在这个问题中，最好的方式当然是接入一个深度编码器。在往更加细致分析，</a:t>
            </a:r>
            <a:r>
              <a:rPr lang="en-US" altLang="zh-CN" sz="2400">
                <a:latin typeface="华文楷体" panose="02010600040101010101" pitchFamily="2" charset="-122"/>
                <a:ea typeface="华文楷体" panose="02010600040101010101" pitchFamily="2" charset="-122"/>
              </a:rPr>
              <a:t>VLA </a:t>
            </a:r>
            <a:r>
              <a:rPr lang="zh-CN" altLang="en-US" sz="2400">
                <a:latin typeface="华文楷体" panose="02010600040101010101" pitchFamily="2" charset="-122"/>
                <a:ea typeface="华文楷体" panose="02010600040101010101" pitchFamily="2" charset="-122"/>
              </a:rPr>
              <a:t>目前常见的架构是 </a:t>
            </a:r>
            <a:r>
              <a:rPr lang="en-US" altLang="zh-CN" sz="2400">
                <a:latin typeface="华文楷体" panose="02010600040101010101" pitchFamily="2" charset="-122"/>
                <a:ea typeface="华文楷体" panose="02010600040101010101" pitchFamily="2" charset="-122"/>
              </a:rPr>
              <a:t>VLM+Diffusion </a:t>
            </a:r>
            <a:r>
              <a:rPr lang="zh-CN" altLang="en-US" sz="2400">
                <a:latin typeface="华文楷体" panose="02010600040101010101" pitchFamily="2" charset="-122"/>
                <a:ea typeface="华文楷体" panose="02010600040101010101" pitchFamily="2" charset="-122"/>
              </a:rPr>
              <a:t>拼接在一起的模型，本身进行端到端训练，可以简单理解前面的 </a:t>
            </a:r>
            <a:r>
              <a:rPr lang="en-US" altLang="zh-CN" sz="2400">
                <a:latin typeface="华文楷体" panose="02010600040101010101" pitchFamily="2" charset="-122"/>
                <a:ea typeface="华文楷体" panose="02010600040101010101" pitchFamily="2" charset="-122"/>
              </a:rPr>
              <a:t>VLM </a:t>
            </a:r>
            <a:r>
              <a:rPr lang="zh-CN" altLang="en-US" sz="2400">
                <a:latin typeface="华文楷体" panose="02010600040101010101" pitchFamily="2" charset="-122"/>
                <a:ea typeface="华文楷体" panose="02010600040101010101" pitchFamily="2" charset="-122"/>
              </a:rPr>
              <a:t>负责任务理解以及各种的语义理解，甚至包括 </a:t>
            </a:r>
            <a:r>
              <a:rPr lang="en-US" altLang="zh-CN" sz="2400">
                <a:latin typeface="华文楷体" panose="02010600040101010101" pitchFamily="2" charset="-122"/>
                <a:ea typeface="华文楷体" panose="02010600040101010101" pitchFamily="2" charset="-122"/>
              </a:rPr>
              <a:t>grounding</a:t>
            </a:r>
            <a:r>
              <a:rPr lang="zh-CN" altLang="en-US" sz="2400">
                <a:latin typeface="华文楷体" panose="02010600040101010101" pitchFamily="2" charset="-122"/>
                <a:ea typeface="华文楷体" panose="02010600040101010101" pitchFamily="2" charset="-122"/>
              </a:rPr>
              <a:t>，而后面的 </a:t>
            </a:r>
            <a:r>
              <a:rPr lang="en-US" altLang="zh-CN" sz="2400">
                <a:latin typeface="华文楷体" panose="02010600040101010101" pitchFamily="2" charset="-122"/>
                <a:ea typeface="华文楷体" panose="02010600040101010101" pitchFamily="2" charset="-122"/>
              </a:rPr>
              <a:t>Diffusion </a:t>
            </a:r>
            <a:r>
              <a:rPr lang="zh-CN" altLang="en-US" sz="2400">
                <a:latin typeface="华文楷体" panose="02010600040101010101" pitchFamily="2" charset="-122"/>
                <a:ea typeface="华文楷体" panose="02010600040101010101" pitchFamily="2" charset="-122"/>
              </a:rPr>
              <a:t>则关注于动作本身。这时需要关注的重点就在于基于领域中的方法以及一些常识进行分析，应该如何更好地实现自己的 </a:t>
            </a:r>
            <a:r>
              <a:rPr lang="en-US" altLang="zh-CN" sz="2400">
                <a:latin typeface="华文楷体" panose="02010600040101010101" pitchFamily="2" charset="-122"/>
                <a:ea typeface="华文楷体" panose="02010600040101010101" pitchFamily="2" charset="-122"/>
              </a:rPr>
              <a:t>idea</a:t>
            </a:r>
            <a:r>
              <a:rPr lang="zh-CN" altLang="en-US" sz="2400">
                <a:latin typeface="华文楷体" panose="02010600040101010101" pitchFamily="2" charset="-122"/>
                <a:ea typeface="华文楷体" panose="02010600040101010101" pitchFamily="2" charset="-122"/>
              </a:rPr>
              <a:t>。对于这个问题来说，</a:t>
            </a:r>
            <a:r>
              <a:rPr lang="en-US" altLang="zh-CN" sz="2400">
                <a:latin typeface="华文楷体" panose="02010600040101010101" pitchFamily="2" charset="-122"/>
                <a:ea typeface="华文楷体" panose="02010600040101010101" pitchFamily="2" charset="-122"/>
              </a:rPr>
              <a:t>VLM </a:t>
            </a:r>
            <a:r>
              <a:rPr lang="zh-CN" altLang="en-US" sz="2400">
                <a:latin typeface="华文楷体" panose="02010600040101010101" pitchFamily="2" charset="-122"/>
                <a:ea typeface="华文楷体" panose="02010600040101010101" pitchFamily="2" charset="-122"/>
              </a:rPr>
              <a:t>大多数输出的是语义信息，这意味着其失去了更加细致度的表达，将深度信息作为 </a:t>
            </a:r>
            <a:r>
              <a:rPr lang="en-US" altLang="zh-CN" sz="2400">
                <a:latin typeface="华文楷体" panose="02010600040101010101" pitchFamily="2" charset="-122"/>
                <a:ea typeface="华文楷体" panose="02010600040101010101" pitchFamily="2" charset="-122"/>
              </a:rPr>
              <a:t>VLM </a:t>
            </a:r>
            <a:r>
              <a:rPr lang="zh-CN" altLang="en-US" sz="2400">
                <a:latin typeface="华文楷体" panose="02010600040101010101" pitchFamily="2" charset="-122"/>
                <a:ea typeface="华文楷体" panose="02010600040101010101" pitchFamily="2" charset="-122"/>
              </a:rPr>
              <a:t>的输入，并且希望 </a:t>
            </a:r>
            <a:r>
              <a:rPr lang="en-US" altLang="zh-CN" sz="2400">
                <a:latin typeface="华文楷体" panose="02010600040101010101" pitchFamily="2" charset="-122"/>
                <a:ea typeface="华文楷体" panose="02010600040101010101" pitchFamily="2" charset="-122"/>
              </a:rPr>
              <a:t>VLM </a:t>
            </a:r>
            <a:r>
              <a:rPr lang="zh-CN" altLang="en-US" sz="2400">
                <a:latin typeface="华文楷体" panose="02010600040101010101" pitchFamily="2" charset="-122"/>
                <a:ea typeface="华文楷体" panose="02010600040101010101" pitchFamily="2" charset="-122"/>
              </a:rPr>
              <a:t>将这一信息传递到后面显然是更加不具有效率的，而直接将深度编码和 </a:t>
            </a:r>
            <a:r>
              <a:rPr lang="en-US" altLang="zh-CN" sz="2400">
                <a:latin typeface="华文楷体" panose="02010600040101010101" pitchFamily="2" charset="-122"/>
                <a:ea typeface="华文楷体" panose="02010600040101010101" pitchFamily="2" charset="-122"/>
              </a:rPr>
              <a:t>VLM </a:t>
            </a:r>
            <a:r>
              <a:rPr lang="zh-CN" altLang="en-US" sz="2400">
                <a:latin typeface="华文楷体" panose="02010600040101010101" pitchFamily="2" charset="-122"/>
                <a:ea typeface="华文楷体" panose="02010600040101010101" pitchFamily="2" charset="-122"/>
              </a:rPr>
              <a:t>输出拼接在一起作为 </a:t>
            </a:r>
            <a:r>
              <a:rPr lang="en-US" altLang="zh-CN" sz="2400">
                <a:latin typeface="华文楷体" panose="02010600040101010101" pitchFamily="2" charset="-122"/>
                <a:ea typeface="华文楷体" panose="02010600040101010101" pitchFamily="2" charset="-122"/>
              </a:rPr>
              <a:t>Diffusion </a:t>
            </a:r>
            <a:r>
              <a:rPr lang="zh-CN" altLang="en-US" sz="2400">
                <a:latin typeface="华文楷体" panose="02010600040101010101" pitchFamily="2" charset="-122"/>
                <a:ea typeface="华文楷体" panose="02010600040101010101" pitchFamily="2" charset="-122"/>
              </a:rPr>
              <a:t>的 </a:t>
            </a:r>
            <a:r>
              <a:rPr lang="en-US" altLang="zh-CN" sz="2400">
                <a:latin typeface="华文楷体" panose="02010600040101010101" pitchFamily="2" charset="-122"/>
                <a:ea typeface="华文楷体" panose="02010600040101010101" pitchFamily="2" charset="-122"/>
              </a:rPr>
              <a:t>condition </a:t>
            </a:r>
            <a:r>
              <a:rPr lang="zh-CN" altLang="en-US" sz="2400">
                <a:latin typeface="华文楷体" panose="02010600040101010101" pitchFamily="2" charset="-122"/>
                <a:ea typeface="华文楷体" panose="02010600040101010101" pitchFamily="2" charset="-122"/>
              </a:rPr>
              <a:t>虽然是更加直接且有效的方法。这时候一个最基础的新方法就已经出现了，剩下的对于读者来说就只需要实现算法并且形成一篇论文了。</a:t>
            </a:r>
          </a:p>
        </p:txBody>
      </p:sp>
    </p:spTree>
    <p:extLst>
      <p:ext uri="{BB962C8B-B14F-4D97-AF65-F5344CB8AC3E}">
        <p14:creationId xmlns:p14="http://schemas.microsoft.com/office/powerpoint/2010/main" val="3002993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关于代码</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权威的流行的开源代码</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SOTA </a:t>
            </a:r>
            <a:r>
              <a:rPr lang="zh-CN" altLang="en-US">
                <a:latin typeface="华文楷体" panose="02010600040101010101" pitchFamily="2" charset="-122"/>
                <a:ea typeface="华文楷体" panose="02010600040101010101" pitchFamily="2" charset="-122"/>
              </a:rPr>
              <a:t>的代码</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站在巨人的肩膀上</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不断锻炼自己的工程能力</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Python/PyTorch/Transformer</a:t>
            </a:r>
          </a:p>
          <a:p>
            <a:r>
              <a:rPr lang="en-US" altLang="zh-CN">
                <a:latin typeface="华文楷体" panose="02010600040101010101" pitchFamily="2" charset="-122"/>
                <a:ea typeface="华文楷体" panose="02010600040101010101" pitchFamily="2" charset="-122"/>
              </a:rPr>
              <a:t>Linux/SSH/Server/Cluster(e.g. SLRUM)</a:t>
            </a:r>
          </a:p>
        </p:txBody>
      </p:sp>
    </p:spTree>
    <p:extLst>
      <p:ext uri="{BB962C8B-B14F-4D97-AF65-F5344CB8AC3E}">
        <p14:creationId xmlns:p14="http://schemas.microsoft.com/office/powerpoint/2010/main" val="1372458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进行实验</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lstStyle/>
          <a:p>
            <a:r>
              <a:rPr lang="zh-CN" altLang="en-US">
                <a:latin typeface="华文楷体" panose="02010600040101010101" pitchFamily="2" charset="-122"/>
                <a:ea typeface="华文楷体" panose="02010600040101010101" pitchFamily="2" charset="-122"/>
              </a:rPr>
              <a:t>详细的记录实验每一步的 </a:t>
            </a:r>
            <a:r>
              <a:rPr lang="en-US" altLang="zh-CN">
                <a:latin typeface="华文楷体" panose="02010600040101010101" pitchFamily="2" charset="-122"/>
                <a:ea typeface="华文楷体" panose="02010600040101010101" pitchFamily="2" charset="-122"/>
              </a:rPr>
              <a:t>setting</a:t>
            </a:r>
          </a:p>
          <a:p>
            <a:pPr lvl="1"/>
            <a:r>
              <a:rPr lang="zh-CN" altLang="en-US">
                <a:latin typeface="华文楷体" panose="02010600040101010101" pitchFamily="2" charset="-122"/>
                <a:ea typeface="华文楷体" panose="02010600040101010101" pitchFamily="2" charset="-122"/>
              </a:rPr>
              <a:t>超级大表格</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关注哪些问题是存在的</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8181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论文写作</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normAutofit lnSpcReduction="10000"/>
          </a:bodyPr>
          <a:lstStyle/>
          <a:p>
            <a:r>
              <a:rPr lang="zh-CN" altLang="en-US">
                <a:latin typeface="华文楷体" panose="02010600040101010101" pitchFamily="2" charset="-122"/>
                <a:ea typeface="华文楷体" panose="02010600040101010101" pitchFamily="2" charset="-122"/>
              </a:rPr>
              <a:t>故事线</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创新点</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作图</a:t>
            </a:r>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endParaRPr lang="en-US" altLang="zh-CN">
              <a:latin typeface="华文楷体" panose="02010600040101010101" pitchFamily="2" charset="-122"/>
              <a:ea typeface="华文楷体" panose="02010600040101010101" pitchFamily="2" charset="-122"/>
            </a:endParaRPr>
          </a:p>
          <a:p>
            <a:pPr marL="0" indent="0">
              <a:buNone/>
            </a:pPr>
            <a:r>
              <a:rPr lang="zh-CN" altLang="en-US" sz="1700">
                <a:latin typeface="华文楷体" panose="02010600040101010101" pitchFamily="2" charset="-122"/>
                <a:ea typeface="华文楷体" panose="02010600040101010101" pitchFamily="2" charset="-122"/>
              </a:rPr>
              <a:t>在论文的写作过程中，一个重点在于反复向前辈以及老师寻求反馈，并且进行迭代。记录他人的指导，并且详细的落实，甚至在部分有分歧的地方咨询他们的指示，在大多数时候都是正确的，作为科研中新手，读者的第一次论文写作可能过于理想化，例如对于一些自己方法的 </a:t>
            </a:r>
            <a:r>
              <a:rPr lang="en-US" altLang="zh-CN" sz="1700">
                <a:latin typeface="华文楷体" panose="02010600040101010101" pitchFamily="2" charset="-122"/>
                <a:ea typeface="华文楷体" panose="02010600040101010101" pitchFamily="2" charset="-122"/>
              </a:rPr>
              <a:t>feature </a:t>
            </a:r>
            <a:r>
              <a:rPr lang="zh-CN" altLang="en-US" sz="1700">
                <a:latin typeface="华文楷体" panose="02010600040101010101" pitchFamily="2" charset="-122"/>
                <a:ea typeface="华文楷体" panose="02010600040101010101" pitchFamily="2" charset="-122"/>
              </a:rPr>
              <a:t>进行了 </a:t>
            </a:r>
            <a:r>
              <a:rPr lang="en-US" altLang="zh-CN" sz="1700">
                <a:latin typeface="华文楷体" panose="02010600040101010101" pitchFamily="2" charset="-122"/>
                <a:ea typeface="华文楷体" panose="02010600040101010101" pitchFamily="2" charset="-122"/>
              </a:rPr>
              <a:t>overclaim</a:t>
            </a:r>
            <a:r>
              <a:rPr lang="zh-CN" altLang="en-US" sz="1700">
                <a:latin typeface="华文楷体" panose="02010600040101010101" pitchFamily="2" charset="-122"/>
                <a:ea typeface="华文楷体" panose="02010600040101010101" pitchFamily="2" charset="-122"/>
              </a:rPr>
              <a:t>，一个想法是这样讲才会更加抓人眼球或者令人印象深刻，而前辈的建议则不建议这么说。这实际上都是从以往的经验出发，过分的 </a:t>
            </a:r>
            <a:r>
              <a:rPr lang="en-US" altLang="zh-CN" sz="1700">
                <a:latin typeface="华文楷体" panose="02010600040101010101" pitchFamily="2" charset="-122"/>
                <a:ea typeface="华文楷体" panose="02010600040101010101" pitchFamily="2" charset="-122"/>
              </a:rPr>
              <a:t>overclaim </a:t>
            </a:r>
            <a:r>
              <a:rPr lang="zh-CN" altLang="en-US" sz="1700">
                <a:latin typeface="华文楷体" panose="02010600040101010101" pitchFamily="2" charset="-122"/>
                <a:ea typeface="华文楷体" panose="02010600040101010101" pitchFamily="2" charset="-122"/>
              </a:rPr>
              <a:t>反而会以来审稿人的质疑，就像过分的遣词造句会使得文章晦涩难懂。适当的故事是有助于表达的，但却在于如何将你的实际方法串联起来，并且形成完整的表述，而并非去讲云里雾里的新名词。让别人能够立刻看懂论文才是第一要务，也是一篇好论文的核心素养，你需要在实验部分进行细致的分析，或者在方法部分展现有趣的设计，而非堆砌废话。</a:t>
            </a:r>
            <a:endParaRPr lang="en-US" altLang="zh-CN" sz="17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7528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如何学习，</a:t>
            </a:r>
            <a:r>
              <a:rPr lang="en-US" altLang="zh-CN">
                <a:latin typeface="华文楷体" panose="02010600040101010101" pitchFamily="2" charset="-122"/>
                <a:ea typeface="华文楷体" panose="02010600040101010101" pitchFamily="2" charset="-122"/>
              </a:rPr>
              <a:t>Study &amp; Research Balance</a:t>
            </a:r>
            <a:r>
              <a:rPr lang="zh-CN" altLang="en-US">
                <a:latin typeface="华文楷体" panose="02010600040101010101" pitchFamily="2" charset="-122"/>
                <a:ea typeface="华文楷体" panose="02010600040101010101" pitchFamily="2" charset="-122"/>
              </a:rPr>
              <a:t>？</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10515600" cy="4351338"/>
          </a:xfrm>
        </p:spPr>
        <p:txBody>
          <a:bodyPr/>
          <a:lstStyle/>
          <a:p>
            <a:r>
              <a:rPr lang="zh-CN" altLang="en-US">
                <a:latin typeface="华文楷体" panose="02010600040101010101" pitchFamily="2" charset="-122"/>
                <a:ea typeface="华文楷体" panose="02010600040101010101" pitchFamily="2" charset="-122"/>
              </a:rPr>
              <a:t>没有人喜欢单纯上课</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假如你不喜欢学习，为什么不：</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躺平</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在考前紧急冲刺</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做你喜欢的事情</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假如你喜欢学习，为什么不：</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寻找更加优秀的课程，视频的形式省去了课堂的互动，而且质量更高</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阅读资料或者书籍，具有更高的知识密度</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上手实践，了解真实需求以及关键知识</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伟大的时间投入比例</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课堂学习：自主学习 </a:t>
            </a:r>
            <a:r>
              <a:rPr lang="en-US" altLang="zh-CN">
                <a:latin typeface="华文楷体" panose="02010600040101010101" pitchFamily="2" charset="-122"/>
                <a:ea typeface="华文楷体" panose="02010600040101010101" pitchFamily="2" charset="-122"/>
              </a:rPr>
              <a:t>= 0</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100</a:t>
            </a:r>
          </a:p>
        </p:txBody>
      </p:sp>
    </p:spTree>
    <p:extLst>
      <p:ext uri="{BB962C8B-B14F-4D97-AF65-F5344CB8AC3E}">
        <p14:creationId xmlns:p14="http://schemas.microsoft.com/office/powerpoint/2010/main" val="1473042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投稿流程</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normAutofit/>
          </a:bodyPr>
          <a:lstStyle/>
          <a:p>
            <a:r>
              <a:rPr lang="zh-CN" altLang="en-US">
                <a:latin typeface="华文楷体" panose="02010600040101010101" pitchFamily="2" charset="-122"/>
                <a:ea typeface="华文楷体" panose="02010600040101010101" pitchFamily="2" charset="-122"/>
              </a:rPr>
              <a:t>注册</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投稿</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审稿意见</a:t>
            </a:r>
            <a:endParaRPr lang="en-US" altLang="zh-CN">
              <a:latin typeface="华文楷体" panose="02010600040101010101" pitchFamily="2" charset="-122"/>
              <a:ea typeface="华文楷体" panose="02010600040101010101" pitchFamily="2" charset="-122"/>
            </a:endParaRPr>
          </a:p>
          <a:p>
            <a:r>
              <a:rPr lang="en-US" altLang="zh-CN">
                <a:latin typeface="华文楷体" panose="02010600040101010101" pitchFamily="2" charset="-122"/>
                <a:ea typeface="华文楷体" panose="02010600040101010101" pitchFamily="2" charset="-122"/>
              </a:rPr>
              <a:t>Rebuttal</a:t>
            </a:r>
          </a:p>
          <a:p>
            <a:r>
              <a:rPr lang="zh-CN" altLang="en-US">
                <a:latin typeface="华文楷体" panose="02010600040101010101" pitchFamily="2" charset="-122"/>
                <a:ea typeface="华文楷体" panose="02010600040101010101" pitchFamily="2" charset="-122"/>
              </a:rPr>
              <a:t>接收</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拒稿</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915231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科研的能力</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31845"/>
            <a:ext cx="10515599" cy="4979502"/>
          </a:xfrm>
        </p:spPr>
        <p:txBody>
          <a:bodyPr>
            <a:normAutofit/>
          </a:bodyPr>
          <a:lstStyle/>
          <a:p>
            <a:r>
              <a:rPr lang="zh-CN" altLang="en-US" sz="2000">
                <a:latin typeface="华文楷体" panose="02010600040101010101" pitchFamily="2" charset="-122"/>
                <a:ea typeface="华文楷体" panose="02010600040101010101" pitchFamily="2" charset="-122"/>
              </a:rPr>
              <a:t>工程能力，这包括代码以及其他的计算机基础知识在内的一系列能力，比如你是否可以快速用程序实现一些表述清晰但没有开源的算法，或者是否掌握在大规模集群上训练模型的方法。工程能力可以说是一切的基石，可以加速你的方法迭代速度，甚至并行不同的项目</a:t>
            </a:r>
            <a:endParaRPr lang="en-US" altLang="zh-CN" sz="2000">
              <a:latin typeface="华文楷体" panose="02010600040101010101" pitchFamily="2" charset="-122"/>
              <a:ea typeface="华文楷体" panose="02010600040101010101" pitchFamily="2" charset="-122"/>
            </a:endParaRPr>
          </a:p>
          <a:p>
            <a:r>
              <a:rPr lang="zh-CN" altLang="en-US" sz="2000">
                <a:latin typeface="华文楷体" panose="02010600040101010101" pitchFamily="2" charset="-122"/>
                <a:ea typeface="华文楷体" panose="02010600040101010101" pitchFamily="2" charset="-122"/>
              </a:rPr>
              <a:t>领域的理解能力，这包括一些直觉，当前的领域中哪些问题是核心的，当前的问题是否可以通过某些方法解决，当前的参数应该向哪些方向调试，当前的模型中哪些组件是更加必要的。这些内容一些可以通过广泛阅读其他人的博客来进行领悟，而更多的则是建立在自己广泛的积累、大量的论文阅读以及大量的实验的基础之上的</a:t>
            </a:r>
            <a:endParaRPr lang="en-US" altLang="zh-CN" sz="2000">
              <a:latin typeface="华文楷体" panose="02010600040101010101" pitchFamily="2" charset="-122"/>
              <a:ea typeface="华文楷体" panose="02010600040101010101" pitchFamily="2" charset="-122"/>
            </a:endParaRPr>
          </a:p>
          <a:p>
            <a:r>
              <a:rPr lang="zh-CN" altLang="en-US" sz="2000">
                <a:latin typeface="华文楷体" panose="02010600040101010101" pitchFamily="2" charset="-122"/>
                <a:ea typeface="华文楷体" panose="02010600040101010101" pitchFamily="2" charset="-122"/>
              </a:rPr>
              <a:t>项目管理能力。实际上在科研领域中的管理型人才简直少之又少，不少人可以在多人之间进行一次正常的合作，但是更广泛的并行则难以处理。一个正常的现象是，伴随着对于领域的理解深入，读者会越发发现领域实际上千疮百孔，存在若干有待解决的问题，而其中也有不少的问题是读者有 </a:t>
            </a:r>
            <a:r>
              <a:rPr lang="en-US" altLang="zh-CN" sz="2000">
                <a:latin typeface="华文楷体" panose="02010600040101010101" pitchFamily="2" charset="-122"/>
                <a:ea typeface="华文楷体" panose="02010600040101010101" pitchFamily="2" charset="-122"/>
              </a:rPr>
              <a:t>idea </a:t>
            </a:r>
            <a:r>
              <a:rPr lang="zh-CN" altLang="en-US" sz="2000">
                <a:latin typeface="华文楷体" panose="02010600040101010101" pitchFamily="2" charset="-122"/>
                <a:ea typeface="华文楷体" panose="02010600040101010101" pitchFamily="2" charset="-122"/>
              </a:rPr>
              <a:t>可以去解决的。</a:t>
            </a:r>
            <a:r>
              <a:rPr lang="en-US" altLang="zh-CN" sz="2000">
                <a:latin typeface="华文楷体" panose="02010600040101010101" pitchFamily="2" charset="-122"/>
                <a:ea typeface="华文楷体" panose="02010600040101010101" pitchFamily="2" charset="-122"/>
              </a:rPr>
              <a:t>Idea </a:t>
            </a:r>
            <a:r>
              <a:rPr lang="zh-CN" altLang="en-US" sz="2000">
                <a:latin typeface="华文楷体" panose="02010600040101010101" pitchFamily="2" charset="-122"/>
                <a:ea typeface="华文楷体" panose="02010600040101010101" pitchFamily="2" charset="-122"/>
              </a:rPr>
              <a:t>的形成速度会更快，而在 </a:t>
            </a:r>
            <a:r>
              <a:rPr lang="en-US" altLang="zh-CN" sz="2000">
                <a:latin typeface="华文楷体" panose="02010600040101010101" pitchFamily="2" charset="-122"/>
                <a:ea typeface="华文楷体" panose="02010600040101010101" pitchFamily="2" charset="-122"/>
              </a:rPr>
              <a:t>insight </a:t>
            </a:r>
            <a:r>
              <a:rPr lang="zh-CN" altLang="en-US" sz="2000">
                <a:latin typeface="华文楷体" panose="02010600040101010101" pitchFamily="2" charset="-122"/>
                <a:ea typeface="华文楷体" panose="02010600040101010101" pitchFamily="2" charset="-122"/>
              </a:rPr>
              <a:t>的帮助下，一些有价值的 </a:t>
            </a:r>
            <a:r>
              <a:rPr lang="en-US" altLang="zh-CN" sz="2000">
                <a:latin typeface="华文楷体" panose="02010600040101010101" pitchFamily="2" charset="-122"/>
                <a:ea typeface="华文楷体" panose="02010600040101010101" pitchFamily="2" charset="-122"/>
              </a:rPr>
              <a:t>idea </a:t>
            </a:r>
            <a:r>
              <a:rPr lang="zh-CN" altLang="en-US" sz="2000">
                <a:latin typeface="华文楷体" panose="02010600040101010101" pitchFamily="2" charset="-122"/>
                <a:ea typeface="华文楷体" panose="02010600040101010101" pitchFamily="2" charset="-122"/>
              </a:rPr>
              <a:t>可以被筛选出来，但是却没有时间实现。这时候如何 </a:t>
            </a:r>
            <a:r>
              <a:rPr lang="en-US" altLang="zh-CN" sz="2000">
                <a:latin typeface="华文楷体" panose="02010600040101010101" pitchFamily="2" charset="-122"/>
                <a:ea typeface="华文楷体" panose="02010600040101010101" pitchFamily="2" charset="-122"/>
              </a:rPr>
              <a:t>involve </a:t>
            </a:r>
            <a:r>
              <a:rPr lang="zh-CN" altLang="en-US" sz="2000">
                <a:latin typeface="华文楷体" panose="02010600040101010101" pitchFamily="2" charset="-122"/>
                <a:ea typeface="华文楷体" panose="02010600040101010101" pitchFamily="2" charset="-122"/>
              </a:rPr>
              <a:t>更多的人力，说服他们在做有价值的事情，让他们加入你的项目，而非合作，管理更多并行的项目，充分利用每一个人的能力，这是一门很讲究的学问</a:t>
            </a:r>
            <a:endParaRPr lang="en-US" altLang="zh-CN" sz="200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281099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我的大三</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3555028"/>
          </a:xfrm>
        </p:spPr>
        <p:txBody>
          <a:bodyPr/>
          <a:lstStyle/>
          <a:p>
            <a:r>
              <a:rPr lang="zh-CN" altLang="en-US">
                <a:latin typeface="华文楷体" panose="02010600040101010101" pitchFamily="2" charset="-122"/>
                <a:ea typeface="华文楷体" panose="02010600040101010101" pitchFamily="2" charset="-122"/>
              </a:rPr>
              <a:t>长期主义</a:t>
            </a:r>
            <a:endParaRPr lang="en-US" altLang="zh-CN">
              <a:latin typeface="华文楷体" panose="02010600040101010101" pitchFamily="2" charset="-122"/>
              <a:ea typeface="华文楷体" panose="02010600040101010101" pitchFamily="2" charset="-122"/>
            </a:endParaRPr>
          </a:p>
          <a:p>
            <a:r>
              <a:rPr lang="zh-CN" altLang="en-US">
                <a:latin typeface="华文楷体" panose="02010600040101010101" pitchFamily="2" charset="-122"/>
                <a:ea typeface="华文楷体" panose="02010600040101010101" pitchFamily="2" charset="-122"/>
              </a:rPr>
              <a:t>解决真正的问题</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370365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关于读博的去向</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199" y="1825625"/>
            <a:ext cx="10515599" cy="3555028"/>
          </a:xfrm>
        </p:spPr>
        <p:txBody>
          <a:bodyPr/>
          <a:lstStyle/>
          <a:p>
            <a:r>
              <a:rPr lang="zh-CN" altLang="en-US">
                <a:latin typeface="华文楷体" panose="02010600040101010101" pitchFamily="2" charset="-122"/>
                <a:ea typeface="华文楷体" panose="02010600040101010101" pitchFamily="2" charset="-122"/>
              </a:rPr>
              <a:t>资源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老师 </a:t>
            </a:r>
            <a:r>
              <a:rPr lang="en-US" altLang="zh-CN">
                <a:latin typeface="华文楷体" panose="02010600040101010101" pitchFamily="2" charset="-122"/>
                <a:ea typeface="华文楷体" panose="02010600040101010101" pitchFamily="2" charset="-122"/>
              </a:rPr>
              <a:t>&gt; </a:t>
            </a:r>
            <a:r>
              <a:rPr lang="zh-CN" altLang="en-US">
                <a:latin typeface="华文楷体" panose="02010600040101010101" pitchFamily="2" charset="-122"/>
                <a:ea typeface="华文楷体" panose="02010600040101010101" pitchFamily="2" charset="-122"/>
              </a:rPr>
              <a:t>学校</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04542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谢谢大家</a:t>
            </a:r>
          </a:p>
        </p:txBody>
      </p:sp>
    </p:spTree>
    <p:extLst>
      <p:ext uri="{BB962C8B-B14F-4D97-AF65-F5344CB8AC3E}">
        <p14:creationId xmlns:p14="http://schemas.microsoft.com/office/powerpoint/2010/main" val="264824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简单提一嘴，关于如何考前复习</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10515600" cy="4351338"/>
          </a:xfrm>
        </p:spPr>
        <p:txBody>
          <a:bodyPr/>
          <a:lstStyle/>
          <a:p>
            <a:r>
              <a:rPr lang="zh-CN" altLang="en-US">
                <a:latin typeface="华文楷体" panose="02010600040101010101" pitchFamily="2" charset="-122"/>
                <a:ea typeface="华文楷体" panose="02010600040101010101" pitchFamily="2" charset="-122"/>
              </a:rPr>
              <a:t>一般来说（对于人工智能专业）：</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只有通识基础课要求真正的解题能力</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大多数专业课程，即使内容偏向理论或者方法，考试也以背诵为主</a:t>
            </a:r>
            <a:endParaRPr lang="en-US" altLang="zh-CN">
              <a:latin typeface="华文楷体" panose="02010600040101010101" pitchFamily="2" charset="-122"/>
              <a:ea typeface="华文楷体" panose="02010600040101010101" pitchFamily="2" charset="-122"/>
            </a:endParaRPr>
          </a:p>
          <a:p>
            <a:pPr lvl="2"/>
            <a:r>
              <a:rPr lang="en-US" altLang="zh-CN">
                <a:latin typeface="华文楷体" panose="02010600040101010101" pitchFamily="2" charset="-122"/>
                <a:ea typeface="华文楷体" panose="02010600040101010101" pitchFamily="2" charset="-122"/>
              </a:rPr>
              <a:t>e.g. </a:t>
            </a:r>
            <a:r>
              <a:rPr lang="zh-CN" altLang="en-US">
                <a:latin typeface="华文楷体" panose="02010600040101010101" pitchFamily="2" charset="-122"/>
                <a:ea typeface="华文楷体" panose="02010600040101010101" pitchFamily="2" charset="-122"/>
              </a:rPr>
              <a:t>机器人学，考察机械臂 </a:t>
            </a:r>
            <a:r>
              <a:rPr lang="en-US" altLang="zh-CN">
                <a:latin typeface="华文楷体" panose="02010600040101010101" pitchFamily="2" charset="-122"/>
                <a:ea typeface="华文楷体" panose="02010600040101010101" pitchFamily="2" charset="-122"/>
              </a:rPr>
              <a:t>FK</a:t>
            </a:r>
            <a:r>
              <a:rPr lang="zh-CN" altLang="en-US">
                <a:latin typeface="华文楷体" panose="02010600040101010101" pitchFamily="2" charset="-122"/>
                <a:ea typeface="华文楷体" panose="02010600040101010101" pitchFamily="2" charset="-122"/>
              </a:rPr>
              <a:t>（</a:t>
            </a:r>
            <a:r>
              <a:rPr lang="en-US" altLang="zh-CN">
                <a:latin typeface="华文楷体" panose="02010600040101010101" pitchFamily="2" charset="-122"/>
                <a:ea typeface="华文楷体" panose="02010600040101010101" pitchFamily="2" charset="-122"/>
              </a:rPr>
              <a:t>Forward Kinematics</a:t>
            </a:r>
            <a:r>
              <a:rPr lang="zh-CN" altLang="en-US">
                <a:latin typeface="华文楷体" panose="02010600040101010101" pitchFamily="2" charset="-122"/>
                <a:ea typeface="华文楷体" panose="02010600040101010101" pitchFamily="2" charset="-122"/>
              </a:rPr>
              <a:t>），只能考察三轴</a:t>
            </a:r>
            <a:r>
              <a:rPr lang="en-US" altLang="zh-CN">
                <a:latin typeface="华文楷体" panose="02010600040101010101" pitchFamily="2" charset="-122"/>
                <a:ea typeface="华文楷体" panose="02010600040101010101" pitchFamily="2" charset="-122"/>
              </a:rPr>
              <a:t>/</a:t>
            </a:r>
            <a:r>
              <a:rPr lang="zh-CN" altLang="en-US">
                <a:latin typeface="华文楷体" panose="02010600040101010101" pitchFamily="2" charset="-122"/>
                <a:ea typeface="华文楷体" panose="02010600040101010101" pitchFamily="2" charset="-122"/>
              </a:rPr>
              <a:t>四轴机械臂，组合起来其实没几种</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大多数内容或许热爱学习的你已经提前学过了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适宜的复习时间：</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学分 </a:t>
            </a:r>
            <a:r>
              <a:rPr lang="en-US" altLang="zh-CN">
                <a:latin typeface="华文楷体" panose="02010600040101010101" pitchFamily="2" charset="-122"/>
                <a:ea typeface="华文楷体" panose="02010600040101010101" pitchFamily="2" charset="-122"/>
              </a:rPr>
              <a:t>&gt;=2</a:t>
            </a:r>
            <a:r>
              <a:rPr lang="zh-CN" altLang="en-US">
                <a:latin typeface="华文楷体" panose="02010600040101010101" pitchFamily="2" charset="-122"/>
                <a:ea typeface="华文楷体" panose="02010600040101010101" pitchFamily="2" charset="-122"/>
              </a:rPr>
              <a:t>，两天</a:t>
            </a:r>
            <a:endParaRPr lang="en-US" altLang="zh-CN">
              <a:latin typeface="华文楷体" panose="02010600040101010101" pitchFamily="2" charset="-122"/>
              <a:ea typeface="华文楷体" panose="02010600040101010101" pitchFamily="2" charset="-122"/>
            </a:endParaRPr>
          </a:p>
          <a:p>
            <a:pPr lvl="2"/>
            <a:r>
              <a:rPr lang="zh-CN" altLang="en-US">
                <a:latin typeface="华文楷体" panose="02010600040101010101" pitchFamily="2" charset="-122"/>
                <a:ea typeface="华文楷体" panose="02010600040101010101" pitchFamily="2" charset="-122"/>
              </a:rPr>
              <a:t>学分 </a:t>
            </a:r>
            <a:r>
              <a:rPr lang="en-US" altLang="zh-CN">
                <a:latin typeface="华文楷体" panose="02010600040101010101" pitchFamily="2" charset="-122"/>
                <a:ea typeface="华文楷体" panose="02010600040101010101" pitchFamily="2" charset="-122"/>
              </a:rPr>
              <a:t>&lt;2</a:t>
            </a:r>
            <a:r>
              <a:rPr lang="zh-CN" altLang="en-US">
                <a:latin typeface="华文楷体" panose="02010600040101010101" pitchFamily="2" charset="-122"/>
                <a:ea typeface="华文楷体" panose="02010600040101010101" pitchFamily="2" charset="-122"/>
              </a:rPr>
              <a:t>，一天</a:t>
            </a:r>
            <a:endParaRPr lang="en-US" altLang="zh-CN">
              <a:latin typeface="华文楷体" panose="02010600040101010101" pitchFamily="2" charset="-122"/>
              <a:ea typeface="华文楷体" panose="02010600040101010101" pitchFamily="2" charset="-122"/>
            </a:endParaRPr>
          </a:p>
          <a:p>
            <a:pPr lvl="1"/>
            <a:endParaRPr lang="en-US" altLang="zh-CN">
              <a:latin typeface="华文楷体" panose="02010600040101010101" pitchFamily="2" charset="-122"/>
              <a:ea typeface="华文楷体" panose="02010600040101010101" pitchFamily="2" charset="-122"/>
            </a:endParaRPr>
          </a:p>
          <a:p>
            <a:pPr lvl="1"/>
            <a:endParaRPr lang="en-US" altLang="zh-CN">
              <a:latin typeface="华文楷体" panose="02010600040101010101" pitchFamily="2" charset="-122"/>
              <a:ea typeface="华文楷体" panose="02010600040101010101" pitchFamily="2" charset="-122"/>
            </a:endParaRPr>
          </a:p>
          <a:p>
            <a:pPr lvl="1"/>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30090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A303-F9F9-4391-BD63-129848904B7F}"/>
              </a:ext>
            </a:extLst>
          </p:cNvPr>
          <p:cNvSpPr>
            <a:spLocks noGrp="1"/>
          </p:cNvSpPr>
          <p:nvPr>
            <p:ph type="title"/>
          </p:nvPr>
        </p:nvSpPr>
        <p:spPr/>
        <p:txBody>
          <a:bodyPr/>
          <a:lstStyle/>
          <a:p>
            <a:r>
              <a:rPr lang="en-US" altLang="zh-CN">
                <a:latin typeface="华文楷体" panose="02010600040101010101" pitchFamily="2" charset="-122"/>
                <a:ea typeface="华文楷体" panose="02010600040101010101" pitchFamily="2" charset="-122"/>
              </a:rPr>
              <a:t> </a:t>
            </a:r>
            <a:r>
              <a:rPr lang="zh-CN" altLang="en-US">
                <a:latin typeface="华文楷体" panose="02010600040101010101" pitchFamily="2" charset="-122"/>
                <a:ea typeface="华文楷体" panose="02010600040101010101" pitchFamily="2" charset="-122"/>
              </a:rPr>
              <a:t>保研排名的组成</a:t>
            </a:r>
          </a:p>
        </p:txBody>
      </p:sp>
      <p:sp>
        <p:nvSpPr>
          <p:cNvPr id="3" name="内容占位符 2">
            <a:extLst>
              <a:ext uri="{FF2B5EF4-FFF2-40B4-BE49-F238E27FC236}">
                <a16:creationId xmlns:a16="http://schemas.microsoft.com/office/drawing/2014/main" id="{6F93E69D-F69B-4487-ABD1-C0898C256E60}"/>
              </a:ext>
            </a:extLst>
          </p:cNvPr>
          <p:cNvSpPr>
            <a:spLocks noGrp="1"/>
          </p:cNvSpPr>
          <p:nvPr>
            <p:ph idx="1"/>
          </p:nvPr>
        </p:nvSpPr>
        <p:spPr>
          <a:xfrm>
            <a:off x="838200" y="1825625"/>
            <a:ext cx="5349240" cy="4351338"/>
          </a:xfrm>
        </p:spPr>
        <p:txBody>
          <a:bodyPr/>
          <a:lstStyle/>
          <a:p>
            <a:r>
              <a:rPr lang="en-US" altLang="zh-CN">
                <a:latin typeface="华文楷体" panose="02010600040101010101" pitchFamily="2" charset="-122"/>
                <a:ea typeface="华文楷体" panose="02010600040101010101" pitchFamily="2" charset="-122"/>
              </a:rPr>
              <a:t>90% </a:t>
            </a:r>
            <a:r>
              <a:rPr lang="zh-CN" altLang="en-US">
                <a:latin typeface="华文楷体" panose="02010600040101010101" pitchFamily="2" charset="-122"/>
                <a:ea typeface="华文楷体" panose="02010600040101010101" pitchFamily="2" charset="-122"/>
              </a:rPr>
              <a:t>智育分</a:t>
            </a:r>
            <a:endParaRPr lang="en-US" altLang="zh-CN">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不包含专业选修课</a:t>
            </a:r>
            <a:r>
              <a:rPr lang="en-US" altLang="zh-CN" strike="sngStrike">
                <a:latin typeface="华文楷体" panose="02010600040101010101" pitchFamily="2" charset="-122"/>
                <a:ea typeface="华文楷体" panose="02010600040101010101" pitchFamily="2" charset="-122"/>
              </a:rPr>
              <a:t>/</a:t>
            </a:r>
            <a:r>
              <a:rPr lang="zh-CN" altLang="en-US" strike="sngStrike">
                <a:latin typeface="华文楷体" panose="02010600040101010101" pitchFamily="2" charset="-122"/>
                <a:ea typeface="华文楷体" panose="02010600040101010101" pitchFamily="2" charset="-122"/>
              </a:rPr>
              <a:t>选修课</a:t>
            </a:r>
            <a:endParaRPr lang="en-US" altLang="zh-CN" strike="sngStrike">
              <a:latin typeface="华文楷体" panose="02010600040101010101" pitchFamily="2" charset="-122"/>
              <a:ea typeface="华文楷体" panose="02010600040101010101" pitchFamily="2" charset="-122"/>
            </a:endParaRPr>
          </a:p>
          <a:p>
            <a:pPr lvl="1"/>
            <a:r>
              <a:rPr lang="zh-CN" altLang="en-US" strike="sngStrike">
                <a:latin typeface="华文楷体" panose="02010600040101010101" pitchFamily="2" charset="-122"/>
                <a:ea typeface="华文楷体" panose="02010600040101010101" pitchFamily="2" charset="-122"/>
              </a:rPr>
              <a:t>按照学分进行加权</a:t>
            </a:r>
            <a:endParaRPr lang="en-US" altLang="zh-CN" strike="sngStrike">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可以根据奖学金排名进行一定推断</a:t>
            </a:r>
            <a:endParaRPr lang="en-US" altLang="zh-CN">
              <a:latin typeface="华文楷体" panose="02010600040101010101" pitchFamily="2" charset="-122"/>
              <a:ea typeface="华文楷体" panose="02010600040101010101" pitchFamily="2" charset="-122"/>
            </a:endParaRPr>
          </a:p>
        </p:txBody>
      </p:sp>
      <p:sp>
        <p:nvSpPr>
          <p:cNvPr id="4" name="内容占位符 2">
            <a:extLst>
              <a:ext uri="{FF2B5EF4-FFF2-40B4-BE49-F238E27FC236}">
                <a16:creationId xmlns:a16="http://schemas.microsoft.com/office/drawing/2014/main" id="{CAFE5F1F-9676-43AB-A2B3-9A137B7CAFE4}"/>
              </a:ext>
            </a:extLst>
          </p:cNvPr>
          <p:cNvSpPr txBox="1">
            <a:spLocks/>
          </p:cNvSpPr>
          <p:nvPr/>
        </p:nvSpPr>
        <p:spPr>
          <a:xfrm>
            <a:off x="6096000" y="182562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德育分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70 </a:t>
            </a:r>
            <a:r>
              <a:rPr lang="zh-CN" altLang="en-US">
                <a:latin typeface="华文楷体" panose="02010600040101010101" pitchFamily="2" charset="-122"/>
                <a:ea typeface="华文楷体" panose="02010600040101010101" pitchFamily="2" charset="-122"/>
              </a:rPr>
              <a:t>分基础分</a:t>
            </a:r>
            <a:endParaRPr lang="en-US" altLang="zh-CN">
              <a:latin typeface="华文楷体" panose="02010600040101010101" pitchFamily="2" charset="-122"/>
              <a:ea typeface="华文楷体" panose="02010600040101010101" pitchFamily="2" charset="-122"/>
            </a:endParaRPr>
          </a:p>
          <a:p>
            <a:pPr lvl="1"/>
            <a:r>
              <a:rPr lang="en-US" altLang="zh-CN">
                <a:latin typeface="华文楷体" panose="02010600040101010101" pitchFamily="2" charset="-122"/>
                <a:ea typeface="华文楷体" panose="02010600040101010101" pitchFamily="2" charset="-122"/>
              </a:rPr>
              <a:t>10 </a:t>
            </a:r>
            <a:r>
              <a:rPr lang="zh-CN" altLang="en-US">
                <a:latin typeface="华文楷体" panose="02010600040101010101" pitchFamily="2" charset="-122"/>
                <a:ea typeface="华文楷体" panose="02010600040101010101" pitchFamily="2" charset="-122"/>
              </a:rPr>
              <a:t>分竞赛加分</a:t>
            </a:r>
            <a:endParaRPr lang="en-US" altLang="zh-CN">
              <a:latin typeface="华文楷体" panose="02010600040101010101" pitchFamily="2" charset="-122"/>
              <a:ea typeface="华文楷体" panose="02010600040101010101" pitchFamily="2" charset="-122"/>
            </a:endParaRPr>
          </a:p>
          <a:p>
            <a:pPr lvl="1"/>
            <a:r>
              <a:rPr lang="zh-CN" altLang="en-US">
                <a:latin typeface="华文楷体" panose="02010600040101010101" pitchFamily="2" charset="-122"/>
                <a:ea typeface="华文楷体" panose="02010600040101010101" pitchFamily="2" charset="-122"/>
              </a:rPr>
              <a:t>若干杂项</a:t>
            </a:r>
            <a:endParaRPr lang="en-US" altLang="zh-CN">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123520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4177</Words>
  <Application>Microsoft Office PowerPoint</Application>
  <PresentationFormat>宽屏</PresentationFormat>
  <Paragraphs>517</Paragraphs>
  <Slides>74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74</vt:i4>
      </vt:variant>
    </vt:vector>
  </HeadingPairs>
  <TitlesOfParts>
    <vt:vector size="80" baseType="lpstr">
      <vt:lpstr>等线</vt:lpstr>
      <vt:lpstr>等线 Light</vt:lpstr>
      <vt:lpstr>华文楷体</vt:lpstr>
      <vt:lpstr>Arial</vt:lpstr>
      <vt:lpstr>Century Gothic</vt:lpstr>
      <vt:lpstr>Office 主题​​</vt:lpstr>
      <vt:lpstr>经验分享</vt:lpstr>
      <vt:lpstr>Table of Content</vt:lpstr>
      <vt:lpstr>PowerPoint 演示文稿</vt:lpstr>
      <vt:lpstr>About Me</vt:lpstr>
      <vt:lpstr> 保研是什么</vt:lpstr>
      <vt:lpstr> 保研排名的组成</vt:lpstr>
      <vt:lpstr>如何学习，Study &amp; Research Balance？</vt:lpstr>
      <vt:lpstr>简单提一嘴，关于如何考前复习</vt:lpstr>
      <vt:lpstr> 保研排名的组成</vt:lpstr>
      <vt:lpstr>奖学金排名？</vt:lpstr>
      <vt:lpstr> 保研排名的组成</vt:lpstr>
      <vt:lpstr> 保研排名的组成</vt:lpstr>
      <vt:lpstr> 保研是什么</vt:lpstr>
      <vt:lpstr>竞赛加分</vt:lpstr>
      <vt:lpstr>数学建模？</vt:lpstr>
      <vt:lpstr>我是否/应该参加哪些竞赛？</vt:lpstr>
      <vt:lpstr>竞赛绝非锻炼个人能力的 Best Practice</vt:lpstr>
      <vt:lpstr>知道你在做什么</vt:lpstr>
      <vt:lpstr>Case 1：腾飞杯中的 YOLO 神经网络</vt:lpstr>
      <vt:lpstr>Case 1：腾飞杯中的 YOLO 神经网络</vt:lpstr>
      <vt:lpstr>Case 1：腾飞杯中的 YOLO 神经网络</vt:lpstr>
      <vt:lpstr>知道你在做什么</vt:lpstr>
      <vt:lpstr>时光回溯！</vt:lpstr>
      <vt:lpstr>什么时候参加竞赛</vt:lpstr>
      <vt:lpstr> 保研是什么</vt:lpstr>
      <vt:lpstr> 保研是什么</vt:lpstr>
      <vt:lpstr>夏令营？预推免？</vt:lpstr>
      <vt:lpstr>完整流程</vt:lpstr>
      <vt:lpstr>关于简历</vt:lpstr>
      <vt:lpstr>PowerPoint 演示文稿</vt:lpstr>
      <vt:lpstr>完整流程</vt:lpstr>
      <vt:lpstr>强 Com / 弱 Com 何意味？</vt:lpstr>
      <vt:lpstr>弱 Com 之势</vt:lpstr>
      <vt:lpstr>职业路线</vt:lpstr>
      <vt:lpstr>完整流程</vt:lpstr>
      <vt:lpstr>如何准备笔试机试面试？</vt:lpstr>
      <vt:lpstr>完整流程</vt:lpstr>
      <vt:lpstr> 保研是什么</vt:lpstr>
      <vt:lpstr>评价体系</vt:lpstr>
      <vt:lpstr>一些建议</vt:lpstr>
      <vt:lpstr>科研以及长期发展</vt:lpstr>
      <vt:lpstr>学习技巧</vt:lpstr>
      <vt:lpstr>正反馈的循环</vt:lpstr>
      <vt:lpstr>笔记/记录软件推荐</vt:lpstr>
      <vt:lpstr>WTF is Markdown</vt:lpstr>
      <vt:lpstr>学习技巧</vt:lpstr>
      <vt:lpstr>学习技巧</vt:lpstr>
      <vt:lpstr>提问的智慧</vt:lpstr>
      <vt:lpstr>Less is More, Slow is Fast</vt:lpstr>
      <vt:lpstr>ChatGPT is Better</vt:lpstr>
      <vt:lpstr>我的大一</vt:lpstr>
      <vt:lpstr>Python 还是 C++？编程是一种思想</vt:lpstr>
      <vt:lpstr>阅读论文</vt:lpstr>
      <vt:lpstr>论文演进</vt:lpstr>
      <vt:lpstr>一些反思</vt:lpstr>
      <vt:lpstr>我的大二</vt:lpstr>
      <vt:lpstr>本校实习？外校实习？</vt:lpstr>
      <vt:lpstr>关系西交实习的二三事</vt:lpstr>
      <vt:lpstr>科研的完整流程</vt:lpstr>
      <vt:lpstr>寻找课题组</vt:lpstr>
      <vt:lpstr>准备简历</vt:lpstr>
      <vt:lpstr>关于面试</vt:lpstr>
      <vt:lpstr>一个常识</vt:lpstr>
      <vt:lpstr>有前辈吗？是否是天胡开局</vt:lpstr>
      <vt:lpstr>Idea 何处来，找到问题，而不是方法</vt:lpstr>
      <vt:lpstr>Case 2：VLA 中的深度问题</vt:lpstr>
      <vt:lpstr>关于代码</vt:lpstr>
      <vt:lpstr>进行实验</vt:lpstr>
      <vt:lpstr>论文写作</vt:lpstr>
      <vt:lpstr>投稿流程</vt:lpstr>
      <vt:lpstr>科研的能力</vt:lpstr>
      <vt:lpstr>我的大三</vt:lpstr>
      <vt:lpstr>关于读博的去向</vt:lpstr>
      <vt:lpstr>谢谢大家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本科生经验分享</dc:title>
  <dc:creator>宁 高</dc:creator>
  <cp:lastModifiedBy>宁 高</cp:lastModifiedBy>
  <cp:revision>214</cp:revision>
  <dcterms:created xsi:type="dcterms:W3CDTF">2025-10-09T23:51:37Z</dcterms:created>
  <dcterms:modified xsi:type="dcterms:W3CDTF">2025-10-13T05:00:32Z</dcterms:modified>
</cp:coreProperties>
</file>